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6" r:id="rId14"/>
    <p:sldId id="315" r:id="rId15"/>
    <p:sldId id="317" r:id="rId16"/>
    <p:sldId id="318" r:id="rId17"/>
    <p:sldId id="319" r:id="rId18"/>
    <p:sldId id="320" r:id="rId19"/>
    <p:sldId id="321" r:id="rId20"/>
    <p:sldId id="322" r:id="rId21"/>
    <p:sldId id="326" r:id="rId22"/>
    <p:sldId id="325" r:id="rId23"/>
    <p:sldId id="324" r:id="rId24"/>
    <p:sldId id="323"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05CA-B061-481F-8EA6-C2CC11A05E85}"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15E61-A9DF-455D-95BA-F7ECB8465933}" type="slidenum">
              <a:rPr lang="en-US" smtClean="0"/>
              <a:t>‹#›</a:t>
            </a:fld>
            <a:endParaRPr lang="en-US"/>
          </a:p>
        </p:txBody>
      </p:sp>
    </p:spTree>
    <p:extLst>
      <p:ext uri="{BB962C8B-B14F-4D97-AF65-F5344CB8AC3E}">
        <p14:creationId xmlns:p14="http://schemas.microsoft.com/office/powerpoint/2010/main" val="38496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73477a7c6e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73477a7c6e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73477a7c6e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73477a7c6e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73477a7c6e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73477a7c6e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73477a7c6e_0_6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73477a7c6e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73477a7c6e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273477a7c6e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e598d427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e598d427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73477a7c6e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73477a7c6e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73477a7c6e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73477a7c6e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73477a7c6e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73477a7c6e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73477a7c6e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73477a7c6e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73477a7c6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273477a7c6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e598d4271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e598d4271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73477a7c6e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273477a7c6e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e598d4271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e598d4271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e598d4271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e598d4271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73477a7c6e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73477a7c6e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73477a7c6e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73477a7c6e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73477a7c6e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73477a7c6e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e598d4271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2e598d4271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e598d4271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2e598d4271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e598d4271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e598d4271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736a4b14df_4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2736a4b14df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73477a7c6e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73477a7c6e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e598d42711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e598d4271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e598d4271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e598d4271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73477a7c6e_0_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73477a7c6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73477a7c6e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273477a7c6e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73477a7c6e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73477a7c6e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736a4b14df_4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2736a4b14df_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736a4b14df_4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736a4b14df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2736a4b14df_4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2736a4b14df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736a4b14df_4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2736a4b14df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736a4b14df_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736a4b14df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73477a7c6e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73477a7c6e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3477a7c6e_0_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3477a7c6e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73477a7c6e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73477a7c6e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73477a7c6e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73477a7c6e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73477a7c6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73477a7c6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10919" r="10919"/>
          <a:stretch/>
        </p:blipFill>
        <p:spPr>
          <a:xfrm>
            <a:off x="1" y="650434"/>
            <a:ext cx="12192004" cy="6207569"/>
          </a:xfrm>
          <a:prstGeom prst="rect">
            <a:avLst/>
          </a:prstGeom>
          <a:noFill/>
          <a:ln>
            <a:noFill/>
          </a:ln>
        </p:spPr>
      </p:pic>
      <p:sp>
        <p:nvSpPr>
          <p:cNvPr id="11" name="Google Shape;11;p2"/>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972600" y="1763267"/>
            <a:ext cx="10250800" cy="22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200"/>
              <a:buFont typeface="Plus Jakarta Sans"/>
              <a:buNone/>
              <a:defRPr sz="5600" b="1">
                <a:solidFill>
                  <a:schemeClr val="lt1"/>
                </a:solidFill>
                <a:latin typeface="Plus Jakarta Sans"/>
                <a:ea typeface="Plus Jakarta Sans"/>
                <a:cs typeface="Plus Jakarta Sans"/>
                <a:sym typeface="Plus Jakarta Sans"/>
              </a:defRPr>
            </a:lvl1pPr>
            <a:lvl2pPr lvl="1">
              <a:spcBef>
                <a:spcPts val="0"/>
              </a:spcBef>
              <a:spcAft>
                <a:spcPts val="0"/>
              </a:spcAft>
              <a:buClr>
                <a:schemeClr val="dk2"/>
              </a:buClr>
              <a:buSzPts val="4200"/>
              <a:buNone/>
              <a:defRPr sz="5600">
                <a:solidFill>
                  <a:schemeClr val="dk2"/>
                </a:solidFill>
              </a:defRPr>
            </a:lvl2pPr>
            <a:lvl3pPr lvl="2">
              <a:spcBef>
                <a:spcPts val="0"/>
              </a:spcBef>
              <a:spcAft>
                <a:spcPts val="0"/>
              </a:spcAft>
              <a:buClr>
                <a:schemeClr val="dk2"/>
              </a:buClr>
              <a:buSzPts val="4200"/>
              <a:buNone/>
              <a:defRPr sz="5600">
                <a:solidFill>
                  <a:schemeClr val="dk2"/>
                </a:solidFill>
              </a:defRPr>
            </a:lvl3pPr>
            <a:lvl4pPr lvl="3">
              <a:spcBef>
                <a:spcPts val="0"/>
              </a:spcBef>
              <a:spcAft>
                <a:spcPts val="0"/>
              </a:spcAft>
              <a:buClr>
                <a:schemeClr val="dk2"/>
              </a:buClr>
              <a:buSzPts val="4200"/>
              <a:buNone/>
              <a:defRPr sz="5600">
                <a:solidFill>
                  <a:schemeClr val="dk2"/>
                </a:solidFill>
              </a:defRPr>
            </a:lvl4pPr>
            <a:lvl5pPr lvl="4">
              <a:spcBef>
                <a:spcPts val="0"/>
              </a:spcBef>
              <a:spcAft>
                <a:spcPts val="0"/>
              </a:spcAft>
              <a:buClr>
                <a:schemeClr val="dk2"/>
              </a:buClr>
              <a:buSzPts val="4200"/>
              <a:buNone/>
              <a:defRPr sz="5600">
                <a:solidFill>
                  <a:schemeClr val="dk2"/>
                </a:solidFill>
              </a:defRPr>
            </a:lvl5pPr>
            <a:lvl6pPr lvl="5">
              <a:spcBef>
                <a:spcPts val="0"/>
              </a:spcBef>
              <a:spcAft>
                <a:spcPts val="0"/>
              </a:spcAft>
              <a:buClr>
                <a:schemeClr val="dk2"/>
              </a:buClr>
              <a:buSzPts val="4200"/>
              <a:buNone/>
              <a:defRPr sz="5600">
                <a:solidFill>
                  <a:schemeClr val="dk2"/>
                </a:solidFill>
              </a:defRPr>
            </a:lvl6pPr>
            <a:lvl7pPr lvl="6">
              <a:spcBef>
                <a:spcPts val="0"/>
              </a:spcBef>
              <a:spcAft>
                <a:spcPts val="0"/>
              </a:spcAft>
              <a:buClr>
                <a:schemeClr val="dk2"/>
              </a:buClr>
              <a:buSzPts val="4200"/>
              <a:buNone/>
              <a:defRPr sz="5600">
                <a:solidFill>
                  <a:schemeClr val="dk2"/>
                </a:solidFill>
              </a:defRPr>
            </a:lvl7pPr>
            <a:lvl8pPr lvl="7">
              <a:spcBef>
                <a:spcPts val="0"/>
              </a:spcBef>
              <a:spcAft>
                <a:spcPts val="0"/>
              </a:spcAft>
              <a:buClr>
                <a:schemeClr val="dk2"/>
              </a:buClr>
              <a:buSzPts val="4200"/>
              <a:buNone/>
              <a:defRPr sz="5600">
                <a:solidFill>
                  <a:schemeClr val="dk2"/>
                </a:solidFill>
              </a:defRPr>
            </a:lvl8pPr>
            <a:lvl9pPr lvl="8">
              <a:spcBef>
                <a:spcPts val="0"/>
              </a:spcBef>
              <a:spcAft>
                <a:spcPts val="0"/>
              </a:spcAft>
              <a:buClr>
                <a:schemeClr val="dk2"/>
              </a:buClr>
              <a:buSzPts val="4200"/>
              <a:buNone/>
              <a:defRPr sz="5600">
                <a:solidFill>
                  <a:schemeClr val="dk2"/>
                </a:solidFill>
              </a:defRPr>
            </a:lvl9pPr>
          </a:lstStyle>
          <a:p>
            <a:endParaRPr/>
          </a:p>
        </p:txBody>
      </p:sp>
      <p:sp>
        <p:nvSpPr>
          <p:cNvPr id="13" name="Google Shape;13;p2"/>
          <p:cNvSpPr txBox="1">
            <a:spLocks noGrp="1"/>
          </p:cNvSpPr>
          <p:nvPr>
            <p:ph type="subTitle" idx="1"/>
          </p:nvPr>
        </p:nvSpPr>
        <p:spPr>
          <a:xfrm>
            <a:off x="972836" y="4230533"/>
            <a:ext cx="10250800" cy="72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14" name="Google Shape;14;p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atin typeface="Lexend"/>
                <a:ea typeface="Lexend"/>
                <a:cs typeface="Lexend"/>
                <a:sym typeface="Lexend"/>
              </a:defRPr>
            </a:lvl1pPr>
            <a:lvl2pPr lvl="1">
              <a:buNone/>
              <a:defRPr>
                <a:latin typeface="Lexend"/>
                <a:ea typeface="Lexend"/>
                <a:cs typeface="Lexend"/>
                <a:sym typeface="Lexend"/>
              </a:defRPr>
            </a:lvl2pPr>
            <a:lvl3pPr lvl="2">
              <a:buNone/>
              <a:defRPr>
                <a:latin typeface="Lexend"/>
                <a:ea typeface="Lexend"/>
                <a:cs typeface="Lexend"/>
                <a:sym typeface="Lexend"/>
              </a:defRPr>
            </a:lvl3pPr>
            <a:lvl4pPr lvl="3">
              <a:buNone/>
              <a:defRPr>
                <a:latin typeface="Lexend"/>
                <a:ea typeface="Lexend"/>
                <a:cs typeface="Lexend"/>
                <a:sym typeface="Lexend"/>
              </a:defRPr>
            </a:lvl4pPr>
            <a:lvl5pPr lvl="4">
              <a:buNone/>
              <a:defRPr>
                <a:latin typeface="Lexend"/>
                <a:ea typeface="Lexend"/>
                <a:cs typeface="Lexend"/>
                <a:sym typeface="Lexend"/>
              </a:defRPr>
            </a:lvl5pPr>
            <a:lvl6pPr lvl="5">
              <a:buNone/>
              <a:defRPr>
                <a:latin typeface="Lexend"/>
                <a:ea typeface="Lexend"/>
                <a:cs typeface="Lexend"/>
                <a:sym typeface="Lexend"/>
              </a:defRPr>
            </a:lvl6pPr>
            <a:lvl7pPr lvl="6">
              <a:buNone/>
              <a:defRPr>
                <a:latin typeface="Lexend"/>
                <a:ea typeface="Lexend"/>
                <a:cs typeface="Lexend"/>
                <a:sym typeface="Lexend"/>
              </a:defRPr>
            </a:lvl7pPr>
            <a:lvl8pPr lvl="7">
              <a:buNone/>
              <a:defRPr>
                <a:latin typeface="Lexend"/>
                <a:ea typeface="Lexend"/>
                <a:cs typeface="Lexend"/>
                <a:sym typeface="Lexend"/>
              </a:defRPr>
            </a:lvl8pPr>
            <a:lvl9pPr lvl="8">
              <a:buNone/>
              <a:defRPr>
                <a:latin typeface="Lexend"/>
                <a:ea typeface="Lexend"/>
                <a:cs typeface="Lexend"/>
                <a:sym typeface="Lexend"/>
              </a:defRPr>
            </a:lvl9pPr>
          </a:lstStyle>
          <a:p>
            <a:fld id="{00000000-1234-1234-1234-123412341234}" type="slidenum">
              <a:rPr lang="en-GB" smtClean="0"/>
              <a:pPr/>
              <a:t>‹#›</a:t>
            </a:fld>
            <a:endParaRPr lang="en-GB"/>
          </a:p>
        </p:txBody>
      </p:sp>
      <p:sp>
        <p:nvSpPr>
          <p:cNvPr id="15" name="Google Shape;15;p2"/>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16" name="Google Shape;16;p2"/>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17" name="Google Shape;17;p2"/>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18" name="Google Shape;18;p2"/>
          <p:cNvGrpSpPr/>
          <p:nvPr/>
        </p:nvGrpSpPr>
        <p:grpSpPr>
          <a:xfrm>
            <a:off x="10406133" y="3901267"/>
            <a:ext cx="1911200" cy="2186000"/>
            <a:chOff x="7804600" y="2925950"/>
            <a:chExt cx="1433400" cy="1639500"/>
          </a:xfrm>
        </p:grpSpPr>
        <p:sp>
          <p:nvSpPr>
            <p:cNvPr id="19" name="Google Shape;19;p2"/>
            <p:cNvSpPr/>
            <p:nvPr/>
          </p:nvSpPr>
          <p:spPr>
            <a:xfrm rot="-5400000">
              <a:off x="7694700" y="3116150"/>
              <a:ext cx="1639500" cy="12591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20" name="Google Shape;20;p2"/>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21" name="Google Shape;21;p2"/>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161861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160"/>
        <p:cNvGrpSpPr/>
        <p:nvPr/>
      </p:nvGrpSpPr>
      <p:grpSpPr>
        <a:xfrm>
          <a:off x="0" y="0"/>
          <a:ext cx="0" cy="0"/>
          <a:chOff x="0" y="0"/>
          <a:chExt cx="0" cy="0"/>
        </a:xfrm>
      </p:grpSpPr>
      <p:grpSp>
        <p:nvGrpSpPr>
          <p:cNvPr id="161" name="Google Shape;161;p11"/>
          <p:cNvGrpSpPr/>
          <p:nvPr/>
        </p:nvGrpSpPr>
        <p:grpSpPr>
          <a:xfrm>
            <a:off x="1107190" y="1322324"/>
            <a:ext cx="994351" cy="61101"/>
            <a:chOff x="4580561" y="2589004"/>
            <a:chExt cx="1064464" cy="25200"/>
          </a:xfrm>
        </p:grpSpPr>
        <p:sp>
          <p:nvSpPr>
            <p:cNvPr id="162" name="Google Shape;162;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1"/>
            <p:cNvSpPr/>
            <p:nvPr/>
          </p:nvSpPr>
          <p:spPr>
            <a:xfrm rot="-5400000">
              <a:off x="4836311" y="2333254"/>
              <a:ext cx="25200" cy="536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11"/>
          <p:cNvSpPr txBox="1">
            <a:spLocks noGrp="1"/>
          </p:cNvSpPr>
          <p:nvPr>
            <p:ph type="title"/>
          </p:nvPr>
        </p:nvSpPr>
        <p:spPr>
          <a:xfrm>
            <a:off x="972600" y="1430300"/>
            <a:ext cx="9361600" cy="856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65" name="Google Shape;165;p11"/>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
        <p:nvSpPr>
          <p:cNvPr id="166" name="Google Shape;166;p11"/>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Light"/>
                <a:ea typeface="Lexend Light"/>
                <a:cs typeface="Lexend Light"/>
                <a:sym typeface="Lexend Light"/>
              </a:rPr>
              <a:t>Confidential</a:t>
            </a:r>
            <a:endParaRPr sz="800">
              <a:solidFill>
                <a:schemeClr val="lt1"/>
              </a:solidFill>
              <a:latin typeface="Lexend Light"/>
              <a:ea typeface="Lexend Light"/>
              <a:cs typeface="Lexend Light"/>
              <a:sym typeface="Lexend Light"/>
            </a:endParaRPr>
          </a:p>
        </p:txBody>
      </p:sp>
      <p:sp>
        <p:nvSpPr>
          <p:cNvPr id="167" name="Google Shape;167;p11"/>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a:ea typeface="Lexend"/>
                <a:cs typeface="Lexend"/>
                <a:sym typeface="Lexend"/>
              </a:rPr>
              <a:t>Quantum Business Solutions</a:t>
            </a:r>
            <a:endParaRPr sz="800">
              <a:solidFill>
                <a:schemeClr val="lt1"/>
              </a:solidFill>
              <a:latin typeface="Lexend"/>
              <a:ea typeface="Lexend"/>
              <a:cs typeface="Lexend"/>
              <a:sym typeface="Lexend"/>
            </a:endParaRPr>
          </a:p>
        </p:txBody>
      </p:sp>
      <p:sp>
        <p:nvSpPr>
          <p:cNvPr id="168" name="Google Shape;168;p11"/>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chemeClr val="lt1"/>
                </a:solidFill>
                <a:latin typeface="Lexend Light"/>
                <a:ea typeface="Lexend Light"/>
                <a:cs typeface="Lexend Light"/>
                <a:sym typeface="Lexend Light"/>
              </a:rPr>
              <a:t>Version 1.0</a:t>
            </a:r>
            <a:endParaRPr sz="800">
              <a:solidFill>
                <a:schemeClr val="lt1"/>
              </a:solidFill>
              <a:latin typeface="Lexend Light"/>
              <a:ea typeface="Lexend Light"/>
              <a:cs typeface="Lexend Light"/>
              <a:sym typeface="Lexend Light"/>
            </a:endParaRPr>
          </a:p>
        </p:txBody>
      </p:sp>
      <p:pic>
        <p:nvPicPr>
          <p:cNvPr id="169" name="Google Shape;169;p11"/>
          <p:cNvPicPr preferRelativeResize="0"/>
          <p:nvPr/>
        </p:nvPicPr>
        <p:blipFill rotWithShape="1">
          <a:blip r:embed="rId2">
            <a:alphaModFix/>
          </a:blip>
          <a:srcRect r="50792"/>
          <a:stretch/>
        </p:blipFill>
        <p:spPr>
          <a:xfrm>
            <a:off x="302068" y="6333134"/>
            <a:ext cx="1692337" cy="411433"/>
          </a:xfrm>
          <a:prstGeom prst="rect">
            <a:avLst/>
          </a:prstGeom>
          <a:noFill/>
          <a:ln>
            <a:noFill/>
          </a:ln>
        </p:spPr>
      </p:pic>
      <p:grpSp>
        <p:nvGrpSpPr>
          <p:cNvPr id="170" name="Google Shape;170;p11"/>
          <p:cNvGrpSpPr/>
          <p:nvPr/>
        </p:nvGrpSpPr>
        <p:grpSpPr>
          <a:xfrm>
            <a:off x="10406133" y="559851"/>
            <a:ext cx="1911200" cy="2186000"/>
            <a:chOff x="7804600" y="2925950"/>
            <a:chExt cx="1433400" cy="1639500"/>
          </a:xfrm>
        </p:grpSpPr>
        <p:sp>
          <p:nvSpPr>
            <p:cNvPr id="171" name="Google Shape;171;p11"/>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172" name="Google Shape;172;p11"/>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173" name="Google Shape;173;p11"/>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111929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4"/>
        <p:cNvGrpSpPr/>
        <p:nvPr/>
      </p:nvGrpSpPr>
      <p:grpSpPr>
        <a:xfrm>
          <a:off x="0" y="0"/>
          <a:ext cx="0" cy="0"/>
          <a:chOff x="0" y="0"/>
          <a:chExt cx="0" cy="0"/>
        </a:xfrm>
      </p:grpSpPr>
      <p:sp>
        <p:nvSpPr>
          <p:cNvPr id="175" name="Google Shape;175;p12"/>
          <p:cNvSpPr/>
          <p:nvPr/>
        </p:nvSpPr>
        <p:spPr>
          <a:xfrm>
            <a:off x="0" y="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2"/>
          <p:cNvGrpSpPr/>
          <p:nvPr/>
        </p:nvGrpSpPr>
        <p:grpSpPr>
          <a:xfrm>
            <a:off x="1107190" y="1588342"/>
            <a:ext cx="994351" cy="61101"/>
            <a:chOff x="4580561" y="2589004"/>
            <a:chExt cx="1064464" cy="25200"/>
          </a:xfrm>
        </p:grpSpPr>
        <p:sp>
          <p:nvSpPr>
            <p:cNvPr id="177" name="Google Shape;177;p12"/>
            <p:cNvSpPr/>
            <p:nvPr/>
          </p:nvSpPr>
          <p:spPr>
            <a:xfrm rot="-5400000">
              <a:off x="5366325" y="2335504"/>
              <a:ext cx="25200" cy="53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2"/>
            <p:cNvSpPr/>
            <p:nvPr/>
          </p:nvSpPr>
          <p:spPr>
            <a:xfrm rot="-5400000">
              <a:off x="4836311" y="2333254"/>
              <a:ext cx="25200" cy="536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 name="Google Shape;179;p12"/>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600"/>
              <a:buNone/>
              <a:defRPr sz="3467">
                <a:solidFill>
                  <a:schemeClr val="lt1"/>
                </a:solidFill>
              </a:defRPr>
            </a:lvl1pPr>
            <a:lvl2pPr lvl="1">
              <a:spcBef>
                <a:spcPts val="0"/>
              </a:spcBef>
              <a:spcAft>
                <a:spcPts val="0"/>
              </a:spcAft>
              <a:buClr>
                <a:schemeClr val="lt1"/>
              </a:buClr>
              <a:buSzPts val="2600"/>
              <a:buNone/>
              <a:defRPr sz="3467">
                <a:solidFill>
                  <a:schemeClr val="lt1"/>
                </a:solidFill>
              </a:defRPr>
            </a:lvl2pPr>
            <a:lvl3pPr lvl="2">
              <a:spcBef>
                <a:spcPts val="0"/>
              </a:spcBef>
              <a:spcAft>
                <a:spcPts val="0"/>
              </a:spcAft>
              <a:buClr>
                <a:schemeClr val="lt1"/>
              </a:buClr>
              <a:buSzPts val="2600"/>
              <a:buNone/>
              <a:defRPr sz="3467">
                <a:solidFill>
                  <a:schemeClr val="lt1"/>
                </a:solidFill>
              </a:defRPr>
            </a:lvl3pPr>
            <a:lvl4pPr lvl="3">
              <a:spcBef>
                <a:spcPts val="0"/>
              </a:spcBef>
              <a:spcAft>
                <a:spcPts val="0"/>
              </a:spcAft>
              <a:buClr>
                <a:schemeClr val="lt1"/>
              </a:buClr>
              <a:buSzPts val="2600"/>
              <a:buNone/>
              <a:defRPr sz="3467">
                <a:solidFill>
                  <a:schemeClr val="lt1"/>
                </a:solidFill>
              </a:defRPr>
            </a:lvl4pPr>
            <a:lvl5pPr lvl="4">
              <a:spcBef>
                <a:spcPts val="0"/>
              </a:spcBef>
              <a:spcAft>
                <a:spcPts val="0"/>
              </a:spcAft>
              <a:buClr>
                <a:schemeClr val="lt1"/>
              </a:buClr>
              <a:buSzPts val="2600"/>
              <a:buNone/>
              <a:defRPr sz="3467">
                <a:solidFill>
                  <a:schemeClr val="lt1"/>
                </a:solidFill>
              </a:defRPr>
            </a:lvl5pPr>
            <a:lvl6pPr lvl="5">
              <a:spcBef>
                <a:spcPts val="0"/>
              </a:spcBef>
              <a:spcAft>
                <a:spcPts val="0"/>
              </a:spcAft>
              <a:buClr>
                <a:schemeClr val="lt1"/>
              </a:buClr>
              <a:buSzPts val="2600"/>
              <a:buNone/>
              <a:defRPr sz="3467">
                <a:solidFill>
                  <a:schemeClr val="lt1"/>
                </a:solidFill>
              </a:defRPr>
            </a:lvl6pPr>
            <a:lvl7pPr lvl="6">
              <a:spcBef>
                <a:spcPts val="0"/>
              </a:spcBef>
              <a:spcAft>
                <a:spcPts val="0"/>
              </a:spcAft>
              <a:buClr>
                <a:schemeClr val="lt1"/>
              </a:buClr>
              <a:buSzPts val="2600"/>
              <a:buNone/>
              <a:defRPr sz="3467">
                <a:solidFill>
                  <a:schemeClr val="lt1"/>
                </a:solidFill>
              </a:defRPr>
            </a:lvl7pPr>
            <a:lvl8pPr lvl="7">
              <a:spcBef>
                <a:spcPts val="0"/>
              </a:spcBef>
              <a:spcAft>
                <a:spcPts val="0"/>
              </a:spcAft>
              <a:buClr>
                <a:schemeClr val="lt1"/>
              </a:buClr>
              <a:buSzPts val="2600"/>
              <a:buNone/>
              <a:defRPr sz="3467">
                <a:solidFill>
                  <a:schemeClr val="lt1"/>
                </a:solidFill>
              </a:defRPr>
            </a:lvl8pPr>
            <a:lvl9pPr lvl="8">
              <a:spcBef>
                <a:spcPts val="0"/>
              </a:spcBef>
              <a:spcAft>
                <a:spcPts val="0"/>
              </a:spcAft>
              <a:buClr>
                <a:schemeClr val="lt1"/>
              </a:buClr>
              <a:buSzPts val="2600"/>
              <a:buNone/>
              <a:defRPr sz="3467">
                <a:solidFill>
                  <a:schemeClr val="lt1"/>
                </a:solidFill>
              </a:defRPr>
            </a:lvl9pPr>
          </a:lstStyle>
          <a:p>
            <a:endParaRPr/>
          </a:p>
        </p:txBody>
      </p:sp>
      <p:sp>
        <p:nvSpPr>
          <p:cNvPr id="180" name="Google Shape;180;p12"/>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81" name="Google Shape;181;p12"/>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82" name="Google Shape;182;p12"/>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83" name="Google Shape;183;p12"/>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2"/>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185" name="Google Shape;185;p12"/>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186" name="Google Shape;186;p12"/>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187" name="Google Shape;187;p12"/>
          <p:cNvGrpSpPr/>
          <p:nvPr/>
        </p:nvGrpSpPr>
        <p:grpSpPr>
          <a:xfrm>
            <a:off x="-125667" y="5837500"/>
            <a:ext cx="2683200" cy="944984"/>
            <a:chOff x="8700000" y="3892563"/>
            <a:chExt cx="2012400" cy="708738"/>
          </a:xfrm>
        </p:grpSpPr>
        <p:sp>
          <p:nvSpPr>
            <p:cNvPr id="188" name="Google Shape;188;p12"/>
            <p:cNvSpPr/>
            <p:nvPr/>
          </p:nvSpPr>
          <p:spPr>
            <a:xfrm rot="5400000">
              <a:off x="9413250" y="3266313"/>
              <a:ext cx="672900" cy="19254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189" name="Google Shape;189;p12"/>
            <p:cNvPicPr preferRelativeResize="0"/>
            <p:nvPr/>
          </p:nvPicPr>
          <p:blipFill>
            <a:blip r:embed="rId2">
              <a:alphaModFix/>
            </a:blip>
            <a:stretch>
              <a:fillRect/>
            </a:stretch>
          </p:blipFill>
          <p:spPr>
            <a:xfrm>
              <a:off x="10071825" y="3985107"/>
              <a:ext cx="487800" cy="487800"/>
            </a:xfrm>
            <a:prstGeom prst="rect">
              <a:avLst/>
            </a:prstGeom>
            <a:noFill/>
            <a:ln>
              <a:noFill/>
            </a:ln>
          </p:spPr>
        </p:pic>
        <p:sp>
          <p:nvSpPr>
            <p:cNvPr id="190" name="Google Shape;190;p12"/>
            <p:cNvSpPr txBox="1"/>
            <p:nvPr/>
          </p:nvSpPr>
          <p:spPr>
            <a:xfrm>
              <a:off x="8700000" y="398510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533270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1"/>
        <p:cNvGrpSpPr/>
        <p:nvPr/>
      </p:nvGrpSpPr>
      <p:grpSpPr>
        <a:xfrm>
          <a:off x="0" y="0"/>
          <a:ext cx="0" cy="0"/>
          <a:chOff x="0" y="0"/>
          <a:chExt cx="0" cy="0"/>
        </a:xfrm>
      </p:grpSpPr>
      <p:sp>
        <p:nvSpPr>
          <p:cNvPr id="192" name="Google Shape;192;p13"/>
          <p:cNvSpPr txBox="1">
            <a:spLocks noGrp="1"/>
          </p:cNvSpPr>
          <p:nvPr>
            <p:ph type="body" idx="1"/>
          </p:nvPr>
        </p:nvSpPr>
        <p:spPr>
          <a:xfrm>
            <a:off x="966600" y="5830068"/>
            <a:ext cx="10263200" cy="614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300"/>
              <a:buNone/>
              <a:defRPr/>
            </a:lvl1pPr>
          </a:lstStyle>
          <a:p>
            <a:endParaRPr/>
          </a:p>
        </p:txBody>
      </p:sp>
      <p:sp>
        <p:nvSpPr>
          <p:cNvPr id="193" name="Google Shape;193;p13"/>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94" name="Google Shape;194;p13">
            <a:hlinkClick r:id="rId2" action="ppaction://hlinksldjump"/>
          </p:cNvPr>
          <p:cNvSpPr/>
          <p:nvPr/>
        </p:nvSpPr>
        <p:spPr>
          <a:xfrm>
            <a:off x="11040600" y="0"/>
            <a:ext cx="1151200" cy="60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95" name="Google Shape;195;p13">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96" name="Google Shape;196;p13">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97" name="Google Shape;197;p13">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198" name="Google Shape;198;p13"/>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3"/>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200" name="Google Shape;200;p13"/>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201" name="Google Shape;201;p13"/>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202" name="Google Shape;202;p13"/>
          <p:cNvGrpSpPr/>
          <p:nvPr/>
        </p:nvGrpSpPr>
        <p:grpSpPr>
          <a:xfrm>
            <a:off x="10406133" y="559851"/>
            <a:ext cx="1911200" cy="2186000"/>
            <a:chOff x="7804600" y="2925950"/>
            <a:chExt cx="1433400" cy="1639500"/>
          </a:xfrm>
        </p:grpSpPr>
        <p:sp>
          <p:nvSpPr>
            <p:cNvPr id="203" name="Google Shape;203;p13"/>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204" name="Google Shape;204;p13"/>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205" name="Google Shape;205;p13"/>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51624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206"/>
        <p:cNvGrpSpPr/>
        <p:nvPr/>
      </p:nvGrpSpPr>
      <p:grpSpPr>
        <a:xfrm>
          <a:off x="0" y="0"/>
          <a:ext cx="0" cy="0"/>
          <a:chOff x="0" y="0"/>
          <a:chExt cx="0" cy="0"/>
        </a:xfrm>
      </p:grpSpPr>
      <p:grpSp>
        <p:nvGrpSpPr>
          <p:cNvPr id="207" name="Google Shape;207;p14"/>
          <p:cNvGrpSpPr/>
          <p:nvPr/>
        </p:nvGrpSpPr>
        <p:grpSpPr>
          <a:xfrm>
            <a:off x="1107190" y="5558840"/>
            <a:ext cx="994351" cy="61101"/>
            <a:chOff x="4580561" y="2589004"/>
            <a:chExt cx="1064464" cy="25200"/>
          </a:xfrm>
        </p:grpSpPr>
        <p:sp>
          <p:nvSpPr>
            <p:cNvPr id="208" name="Google Shape;208;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14"/>
          <p:cNvSpPr txBox="1">
            <a:spLocks noGrp="1"/>
          </p:cNvSpPr>
          <p:nvPr>
            <p:ph type="title" hasCustomPrompt="1"/>
          </p:nvPr>
        </p:nvSpPr>
        <p:spPr>
          <a:xfrm>
            <a:off x="972600" y="978600"/>
            <a:ext cx="102512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10666">
                <a:solidFill>
                  <a:schemeClr val="lt1"/>
                </a:solidFill>
              </a:defRPr>
            </a:lvl1pPr>
            <a:lvl2pPr lvl="1">
              <a:spcBef>
                <a:spcPts val="0"/>
              </a:spcBef>
              <a:spcAft>
                <a:spcPts val="0"/>
              </a:spcAft>
              <a:buClr>
                <a:schemeClr val="lt1"/>
              </a:buClr>
              <a:buSzPts val="8000"/>
              <a:buNone/>
              <a:defRPr sz="10666">
                <a:solidFill>
                  <a:schemeClr val="lt1"/>
                </a:solidFill>
              </a:defRPr>
            </a:lvl2pPr>
            <a:lvl3pPr lvl="2">
              <a:spcBef>
                <a:spcPts val="0"/>
              </a:spcBef>
              <a:spcAft>
                <a:spcPts val="0"/>
              </a:spcAft>
              <a:buClr>
                <a:schemeClr val="lt1"/>
              </a:buClr>
              <a:buSzPts val="8000"/>
              <a:buNone/>
              <a:defRPr sz="10666">
                <a:solidFill>
                  <a:schemeClr val="lt1"/>
                </a:solidFill>
              </a:defRPr>
            </a:lvl3pPr>
            <a:lvl4pPr lvl="3">
              <a:spcBef>
                <a:spcPts val="0"/>
              </a:spcBef>
              <a:spcAft>
                <a:spcPts val="0"/>
              </a:spcAft>
              <a:buClr>
                <a:schemeClr val="lt1"/>
              </a:buClr>
              <a:buSzPts val="8000"/>
              <a:buNone/>
              <a:defRPr sz="10666">
                <a:solidFill>
                  <a:schemeClr val="lt1"/>
                </a:solidFill>
              </a:defRPr>
            </a:lvl4pPr>
            <a:lvl5pPr lvl="4">
              <a:spcBef>
                <a:spcPts val="0"/>
              </a:spcBef>
              <a:spcAft>
                <a:spcPts val="0"/>
              </a:spcAft>
              <a:buClr>
                <a:schemeClr val="lt1"/>
              </a:buClr>
              <a:buSzPts val="8000"/>
              <a:buNone/>
              <a:defRPr sz="10666">
                <a:solidFill>
                  <a:schemeClr val="lt1"/>
                </a:solidFill>
              </a:defRPr>
            </a:lvl5pPr>
            <a:lvl6pPr lvl="5">
              <a:spcBef>
                <a:spcPts val="0"/>
              </a:spcBef>
              <a:spcAft>
                <a:spcPts val="0"/>
              </a:spcAft>
              <a:buClr>
                <a:schemeClr val="lt1"/>
              </a:buClr>
              <a:buSzPts val="8000"/>
              <a:buNone/>
              <a:defRPr sz="10666">
                <a:solidFill>
                  <a:schemeClr val="lt1"/>
                </a:solidFill>
              </a:defRPr>
            </a:lvl6pPr>
            <a:lvl7pPr lvl="6">
              <a:spcBef>
                <a:spcPts val="0"/>
              </a:spcBef>
              <a:spcAft>
                <a:spcPts val="0"/>
              </a:spcAft>
              <a:buClr>
                <a:schemeClr val="lt1"/>
              </a:buClr>
              <a:buSzPts val="8000"/>
              <a:buNone/>
              <a:defRPr sz="10666">
                <a:solidFill>
                  <a:schemeClr val="lt1"/>
                </a:solidFill>
              </a:defRPr>
            </a:lvl7pPr>
            <a:lvl8pPr lvl="7">
              <a:spcBef>
                <a:spcPts val="0"/>
              </a:spcBef>
              <a:spcAft>
                <a:spcPts val="0"/>
              </a:spcAft>
              <a:buClr>
                <a:schemeClr val="lt1"/>
              </a:buClr>
              <a:buSzPts val="8000"/>
              <a:buNone/>
              <a:defRPr sz="10666">
                <a:solidFill>
                  <a:schemeClr val="lt1"/>
                </a:solidFill>
              </a:defRPr>
            </a:lvl8pPr>
            <a:lvl9pPr lvl="8">
              <a:spcBef>
                <a:spcPts val="0"/>
              </a:spcBef>
              <a:spcAft>
                <a:spcPts val="0"/>
              </a:spcAft>
              <a:buClr>
                <a:schemeClr val="lt1"/>
              </a:buClr>
              <a:buSzPts val="8000"/>
              <a:buNone/>
              <a:defRPr sz="10666">
                <a:solidFill>
                  <a:schemeClr val="lt1"/>
                </a:solidFill>
              </a:defRPr>
            </a:lvl9pPr>
          </a:lstStyle>
          <a:p>
            <a:r>
              <a:t>xx%</a:t>
            </a:r>
          </a:p>
        </p:txBody>
      </p:sp>
      <p:sp>
        <p:nvSpPr>
          <p:cNvPr id="211" name="Google Shape;211;p14"/>
          <p:cNvSpPr txBox="1">
            <a:spLocks noGrp="1"/>
          </p:cNvSpPr>
          <p:nvPr>
            <p:ph type="body" idx="1"/>
          </p:nvPr>
        </p:nvSpPr>
        <p:spPr>
          <a:xfrm>
            <a:off x="972600" y="3030517"/>
            <a:ext cx="10251200" cy="21072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Clr>
                <a:schemeClr val="lt1"/>
              </a:buClr>
              <a:buSzPts val="1300"/>
              <a:buChar char="●"/>
              <a:defRPr>
                <a:solidFill>
                  <a:schemeClr val="lt1"/>
                </a:solidFill>
              </a:defRPr>
            </a:lvl1pPr>
            <a:lvl2pPr marL="1219170" lvl="1" indent="-397923">
              <a:spcBef>
                <a:spcPts val="2133"/>
              </a:spcBef>
              <a:spcAft>
                <a:spcPts val="0"/>
              </a:spcAft>
              <a:buClr>
                <a:schemeClr val="lt1"/>
              </a:buClr>
              <a:buSzPts val="1100"/>
              <a:buChar char="○"/>
              <a:defRPr>
                <a:solidFill>
                  <a:schemeClr val="lt1"/>
                </a:solidFill>
              </a:defRPr>
            </a:lvl2pPr>
            <a:lvl3pPr marL="1828754" lvl="2" indent="-397923">
              <a:spcBef>
                <a:spcPts val="2133"/>
              </a:spcBef>
              <a:spcAft>
                <a:spcPts val="0"/>
              </a:spcAft>
              <a:buClr>
                <a:schemeClr val="lt1"/>
              </a:buClr>
              <a:buSzPts val="1100"/>
              <a:buChar char="■"/>
              <a:defRPr>
                <a:solidFill>
                  <a:schemeClr val="lt1"/>
                </a:solidFill>
              </a:defRPr>
            </a:lvl3pPr>
            <a:lvl4pPr marL="2438339" lvl="3" indent="-397923">
              <a:spcBef>
                <a:spcPts val="2133"/>
              </a:spcBef>
              <a:spcAft>
                <a:spcPts val="0"/>
              </a:spcAft>
              <a:buClr>
                <a:schemeClr val="lt1"/>
              </a:buClr>
              <a:buSzPts val="1100"/>
              <a:buChar char="●"/>
              <a:defRPr>
                <a:solidFill>
                  <a:schemeClr val="lt1"/>
                </a:solidFill>
              </a:defRPr>
            </a:lvl4pPr>
            <a:lvl5pPr marL="3047924" lvl="4" indent="-397923">
              <a:spcBef>
                <a:spcPts val="2133"/>
              </a:spcBef>
              <a:spcAft>
                <a:spcPts val="0"/>
              </a:spcAft>
              <a:buClr>
                <a:schemeClr val="lt1"/>
              </a:buClr>
              <a:buSzPts val="1100"/>
              <a:buChar char="○"/>
              <a:defRPr>
                <a:solidFill>
                  <a:schemeClr val="lt1"/>
                </a:solidFill>
              </a:defRPr>
            </a:lvl5pPr>
            <a:lvl6pPr marL="3657509" lvl="5" indent="-397923">
              <a:spcBef>
                <a:spcPts val="2133"/>
              </a:spcBef>
              <a:spcAft>
                <a:spcPts val="0"/>
              </a:spcAft>
              <a:buClr>
                <a:schemeClr val="lt1"/>
              </a:buClr>
              <a:buSzPts val="1100"/>
              <a:buChar char="■"/>
              <a:defRPr>
                <a:solidFill>
                  <a:schemeClr val="lt1"/>
                </a:solidFill>
              </a:defRPr>
            </a:lvl6pPr>
            <a:lvl7pPr marL="4267093" lvl="6" indent="-397923">
              <a:spcBef>
                <a:spcPts val="2133"/>
              </a:spcBef>
              <a:spcAft>
                <a:spcPts val="0"/>
              </a:spcAft>
              <a:buClr>
                <a:schemeClr val="lt1"/>
              </a:buClr>
              <a:buSzPts val="1100"/>
              <a:buChar char="●"/>
              <a:defRPr>
                <a:solidFill>
                  <a:schemeClr val="lt1"/>
                </a:solidFill>
              </a:defRPr>
            </a:lvl7pPr>
            <a:lvl8pPr marL="4876678" lvl="7" indent="-397923">
              <a:spcBef>
                <a:spcPts val="2133"/>
              </a:spcBef>
              <a:spcAft>
                <a:spcPts val="0"/>
              </a:spcAft>
              <a:buClr>
                <a:schemeClr val="lt1"/>
              </a:buClr>
              <a:buSzPts val="1100"/>
              <a:buChar char="○"/>
              <a:defRPr>
                <a:solidFill>
                  <a:schemeClr val="lt1"/>
                </a:solidFill>
              </a:defRPr>
            </a:lvl8pPr>
            <a:lvl9pPr marL="5486263" lvl="8" indent="-397923">
              <a:spcBef>
                <a:spcPts val="2133"/>
              </a:spcBef>
              <a:spcAft>
                <a:spcPts val="2133"/>
              </a:spcAft>
              <a:buClr>
                <a:schemeClr val="lt1"/>
              </a:buClr>
              <a:buSzPts val="1100"/>
              <a:buChar char="■"/>
              <a:defRPr>
                <a:solidFill>
                  <a:schemeClr val="lt1"/>
                </a:solidFill>
              </a:defRPr>
            </a:lvl9pPr>
          </a:lstStyle>
          <a:p>
            <a:endParaRPr/>
          </a:p>
        </p:txBody>
      </p:sp>
      <p:sp>
        <p:nvSpPr>
          <p:cNvPr id="212" name="Google Shape;212;p1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
        <p:nvSpPr>
          <p:cNvPr id="213" name="Google Shape;213;p14"/>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Light"/>
                <a:ea typeface="Lexend Light"/>
                <a:cs typeface="Lexend Light"/>
                <a:sym typeface="Lexend Light"/>
              </a:rPr>
              <a:t>Confidential</a:t>
            </a:r>
            <a:endParaRPr sz="800">
              <a:solidFill>
                <a:schemeClr val="lt1"/>
              </a:solidFill>
              <a:latin typeface="Lexend Light"/>
              <a:ea typeface="Lexend Light"/>
              <a:cs typeface="Lexend Light"/>
              <a:sym typeface="Lexend Light"/>
            </a:endParaRPr>
          </a:p>
        </p:txBody>
      </p:sp>
      <p:sp>
        <p:nvSpPr>
          <p:cNvPr id="214" name="Google Shape;214;p14"/>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a:ea typeface="Lexend"/>
                <a:cs typeface="Lexend"/>
                <a:sym typeface="Lexend"/>
              </a:rPr>
              <a:t>Quantum Business Solutions</a:t>
            </a:r>
            <a:endParaRPr sz="800">
              <a:solidFill>
                <a:schemeClr val="lt1"/>
              </a:solidFill>
              <a:latin typeface="Lexend"/>
              <a:ea typeface="Lexend"/>
              <a:cs typeface="Lexend"/>
              <a:sym typeface="Lexend"/>
            </a:endParaRPr>
          </a:p>
        </p:txBody>
      </p:sp>
      <p:sp>
        <p:nvSpPr>
          <p:cNvPr id="215" name="Google Shape;215;p14"/>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chemeClr val="lt1"/>
                </a:solidFill>
                <a:latin typeface="Lexend Light"/>
                <a:ea typeface="Lexend Light"/>
                <a:cs typeface="Lexend Light"/>
                <a:sym typeface="Lexend Light"/>
              </a:rPr>
              <a:t>Version 1.0</a:t>
            </a:r>
            <a:endParaRPr sz="800">
              <a:solidFill>
                <a:schemeClr val="lt1"/>
              </a:solidFill>
              <a:latin typeface="Lexend Light"/>
              <a:ea typeface="Lexend Light"/>
              <a:cs typeface="Lexend Light"/>
              <a:sym typeface="Lexend Light"/>
            </a:endParaRPr>
          </a:p>
        </p:txBody>
      </p:sp>
      <p:grpSp>
        <p:nvGrpSpPr>
          <p:cNvPr id="216" name="Google Shape;216;p14"/>
          <p:cNvGrpSpPr/>
          <p:nvPr/>
        </p:nvGrpSpPr>
        <p:grpSpPr>
          <a:xfrm>
            <a:off x="10406133" y="559851"/>
            <a:ext cx="1911200" cy="2186000"/>
            <a:chOff x="7804600" y="2925950"/>
            <a:chExt cx="1433400" cy="1639500"/>
          </a:xfrm>
        </p:grpSpPr>
        <p:sp>
          <p:nvSpPr>
            <p:cNvPr id="217" name="Google Shape;217;p14"/>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218" name="Google Shape;218;p14"/>
            <p:cNvPicPr preferRelativeResize="0"/>
            <p:nvPr/>
          </p:nvPicPr>
          <p:blipFill>
            <a:blip r:embed="rId2">
              <a:alphaModFix/>
            </a:blip>
            <a:stretch>
              <a:fillRect/>
            </a:stretch>
          </p:blipFill>
          <p:spPr>
            <a:xfrm>
              <a:off x="8079075" y="3515275"/>
              <a:ext cx="884450" cy="884450"/>
            </a:xfrm>
            <a:prstGeom prst="rect">
              <a:avLst/>
            </a:prstGeom>
            <a:noFill/>
            <a:ln>
              <a:noFill/>
            </a:ln>
          </p:spPr>
        </p:pic>
        <p:sp>
          <p:nvSpPr>
            <p:cNvPr id="219" name="Google Shape;219;p14"/>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247960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Google Shape;221;p15"/>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222" name="Google Shape;222;p15">
            <a:hlinkClick r:id="rId2" action="ppaction://hlinksldjump"/>
          </p:cNvPr>
          <p:cNvSpPr/>
          <p:nvPr/>
        </p:nvSpPr>
        <p:spPr>
          <a:xfrm>
            <a:off x="11040600" y="0"/>
            <a:ext cx="1151200" cy="6056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23" name="Google Shape;223;p15">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224" name="Google Shape;224;p15">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225" name="Google Shape;225;p15">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226" name="Google Shape;226;p15"/>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5"/>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228" name="Google Shape;228;p15"/>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229" name="Google Shape;229;p15"/>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230" name="Google Shape;230;p15"/>
          <p:cNvGrpSpPr/>
          <p:nvPr/>
        </p:nvGrpSpPr>
        <p:grpSpPr>
          <a:xfrm>
            <a:off x="10406133" y="559851"/>
            <a:ext cx="1911200" cy="2186000"/>
            <a:chOff x="7804600" y="2925950"/>
            <a:chExt cx="1433400" cy="1639500"/>
          </a:xfrm>
        </p:grpSpPr>
        <p:sp>
          <p:nvSpPr>
            <p:cNvPr id="231" name="Google Shape;231;p15"/>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232" name="Google Shape;232;p15"/>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233" name="Google Shape;233;p15"/>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3119062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C">
  <p:cSld name="TOC">
    <p:bg>
      <p:bgPr>
        <a:solidFill>
          <a:schemeClr val="dk1"/>
        </a:solidFill>
        <a:effectLst/>
      </p:bgPr>
    </p:bg>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1744200" y="1758200"/>
            <a:ext cx="9480000" cy="71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3467">
                <a:solidFill>
                  <a:srgbClr val="FFFFFF"/>
                </a:solidFill>
              </a:defRPr>
            </a:lvl1pPr>
            <a:lvl2pPr lvl="1" rtl="0">
              <a:spcBef>
                <a:spcPts val="0"/>
              </a:spcBef>
              <a:spcAft>
                <a:spcPts val="0"/>
              </a:spcAft>
              <a:buClr>
                <a:srgbClr val="FFFFFF"/>
              </a:buClr>
              <a:buSzPts val="2600"/>
              <a:buNone/>
              <a:defRPr sz="3467">
                <a:solidFill>
                  <a:srgbClr val="FFFFFF"/>
                </a:solidFill>
              </a:defRPr>
            </a:lvl2pPr>
            <a:lvl3pPr lvl="2" rtl="0">
              <a:spcBef>
                <a:spcPts val="0"/>
              </a:spcBef>
              <a:spcAft>
                <a:spcPts val="0"/>
              </a:spcAft>
              <a:buClr>
                <a:srgbClr val="FFFFFF"/>
              </a:buClr>
              <a:buSzPts val="2600"/>
              <a:buNone/>
              <a:defRPr sz="3467">
                <a:solidFill>
                  <a:srgbClr val="FFFFFF"/>
                </a:solidFill>
              </a:defRPr>
            </a:lvl3pPr>
            <a:lvl4pPr lvl="3" rtl="0">
              <a:spcBef>
                <a:spcPts val="0"/>
              </a:spcBef>
              <a:spcAft>
                <a:spcPts val="0"/>
              </a:spcAft>
              <a:buClr>
                <a:srgbClr val="FFFFFF"/>
              </a:buClr>
              <a:buSzPts val="2600"/>
              <a:buNone/>
              <a:defRPr sz="3467">
                <a:solidFill>
                  <a:srgbClr val="FFFFFF"/>
                </a:solidFill>
              </a:defRPr>
            </a:lvl4pPr>
            <a:lvl5pPr lvl="4" rtl="0">
              <a:spcBef>
                <a:spcPts val="0"/>
              </a:spcBef>
              <a:spcAft>
                <a:spcPts val="0"/>
              </a:spcAft>
              <a:buClr>
                <a:srgbClr val="FFFFFF"/>
              </a:buClr>
              <a:buSzPts val="2600"/>
              <a:buNone/>
              <a:defRPr sz="3467">
                <a:solidFill>
                  <a:srgbClr val="FFFFFF"/>
                </a:solidFill>
              </a:defRPr>
            </a:lvl5pPr>
            <a:lvl6pPr lvl="5" rtl="0">
              <a:spcBef>
                <a:spcPts val="0"/>
              </a:spcBef>
              <a:spcAft>
                <a:spcPts val="0"/>
              </a:spcAft>
              <a:buClr>
                <a:srgbClr val="FFFFFF"/>
              </a:buClr>
              <a:buSzPts val="2600"/>
              <a:buNone/>
              <a:defRPr sz="3467">
                <a:solidFill>
                  <a:srgbClr val="FFFFFF"/>
                </a:solidFill>
              </a:defRPr>
            </a:lvl6pPr>
            <a:lvl7pPr lvl="6" rtl="0">
              <a:spcBef>
                <a:spcPts val="0"/>
              </a:spcBef>
              <a:spcAft>
                <a:spcPts val="0"/>
              </a:spcAft>
              <a:buClr>
                <a:srgbClr val="FFFFFF"/>
              </a:buClr>
              <a:buSzPts val="2600"/>
              <a:buNone/>
              <a:defRPr sz="3467">
                <a:solidFill>
                  <a:srgbClr val="FFFFFF"/>
                </a:solidFill>
              </a:defRPr>
            </a:lvl7pPr>
            <a:lvl8pPr lvl="7" rtl="0">
              <a:spcBef>
                <a:spcPts val="0"/>
              </a:spcBef>
              <a:spcAft>
                <a:spcPts val="0"/>
              </a:spcAft>
              <a:buClr>
                <a:srgbClr val="FFFFFF"/>
              </a:buClr>
              <a:buSzPts val="2600"/>
              <a:buNone/>
              <a:defRPr sz="3467">
                <a:solidFill>
                  <a:srgbClr val="FFFFFF"/>
                </a:solidFill>
              </a:defRPr>
            </a:lvl8pPr>
            <a:lvl9pPr lvl="8" rtl="0">
              <a:spcBef>
                <a:spcPts val="0"/>
              </a:spcBef>
              <a:spcAft>
                <a:spcPts val="0"/>
              </a:spcAft>
              <a:buClr>
                <a:srgbClr val="FFFFFF"/>
              </a:buClr>
              <a:buSzPts val="2600"/>
              <a:buNone/>
              <a:defRPr sz="3467">
                <a:solidFill>
                  <a:srgbClr val="FFFFFF"/>
                </a:solidFill>
              </a:defRPr>
            </a:lvl9pPr>
          </a:lstStyle>
          <a:p>
            <a:endParaRPr/>
          </a:p>
        </p:txBody>
      </p:sp>
      <p:sp>
        <p:nvSpPr>
          <p:cNvPr id="236" name="Google Shape;236;p16"/>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GB" smtClean="0"/>
              <a:pPr/>
              <a:t>‹#›</a:t>
            </a:fld>
            <a:endParaRPr lang="en-GB"/>
          </a:p>
        </p:txBody>
      </p:sp>
      <p:pic>
        <p:nvPicPr>
          <p:cNvPr id="237" name="Google Shape;237;p16"/>
          <p:cNvPicPr preferRelativeResize="0"/>
          <p:nvPr/>
        </p:nvPicPr>
        <p:blipFill rotWithShape="1">
          <a:blip r:embed="rId2">
            <a:alphaModFix/>
          </a:blip>
          <a:srcRect r="50792"/>
          <a:stretch/>
        </p:blipFill>
        <p:spPr>
          <a:xfrm>
            <a:off x="302068" y="6333134"/>
            <a:ext cx="1692337" cy="411433"/>
          </a:xfrm>
          <a:prstGeom prst="rect">
            <a:avLst/>
          </a:prstGeom>
          <a:noFill/>
          <a:ln>
            <a:noFill/>
          </a:ln>
        </p:spPr>
      </p:pic>
      <p:sp>
        <p:nvSpPr>
          <p:cNvPr id="238" name="Google Shape;238;p16"/>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Light"/>
                <a:ea typeface="Lexend Light"/>
                <a:cs typeface="Lexend Light"/>
                <a:sym typeface="Lexend Light"/>
              </a:rPr>
              <a:t>Confidential</a:t>
            </a:r>
            <a:endParaRPr sz="800">
              <a:solidFill>
                <a:schemeClr val="lt1"/>
              </a:solidFill>
              <a:latin typeface="Lexend Light"/>
              <a:ea typeface="Lexend Light"/>
              <a:cs typeface="Lexend Light"/>
              <a:sym typeface="Lexend Light"/>
            </a:endParaRPr>
          </a:p>
        </p:txBody>
      </p:sp>
      <p:sp>
        <p:nvSpPr>
          <p:cNvPr id="239" name="Google Shape;239;p16"/>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a:ea typeface="Lexend"/>
                <a:cs typeface="Lexend"/>
                <a:sym typeface="Lexend"/>
              </a:rPr>
              <a:t>Quantum Business Solutions</a:t>
            </a:r>
            <a:endParaRPr sz="800">
              <a:solidFill>
                <a:schemeClr val="lt1"/>
              </a:solidFill>
              <a:latin typeface="Lexend"/>
              <a:ea typeface="Lexend"/>
              <a:cs typeface="Lexend"/>
              <a:sym typeface="Lexend"/>
            </a:endParaRPr>
          </a:p>
        </p:txBody>
      </p:sp>
      <p:sp>
        <p:nvSpPr>
          <p:cNvPr id="240" name="Google Shape;240;p16"/>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chemeClr val="lt1"/>
                </a:solidFill>
                <a:latin typeface="Lexend Light"/>
                <a:ea typeface="Lexend Light"/>
                <a:cs typeface="Lexend Light"/>
                <a:sym typeface="Lexend Light"/>
              </a:rPr>
              <a:t>Version 1.0</a:t>
            </a:r>
            <a:endParaRPr sz="800">
              <a:solidFill>
                <a:schemeClr val="lt1"/>
              </a:solidFill>
              <a:latin typeface="Lexend Light"/>
              <a:ea typeface="Lexend Light"/>
              <a:cs typeface="Lexend Light"/>
              <a:sym typeface="Lexend Light"/>
            </a:endParaRPr>
          </a:p>
        </p:txBody>
      </p:sp>
      <p:grpSp>
        <p:nvGrpSpPr>
          <p:cNvPr id="241" name="Google Shape;241;p16"/>
          <p:cNvGrpSpPr/>
          <p:nvPr/>
        </p:nvGrpSpPr>
        <p:grpSpPr>
          <a:xfrm>
            <a:off x="10406133" y="559851"/>
            <a:ext cx="1911200" cy="2186000"/>
            <a:chOff x="7804600" y="2925950"/>
            <a:chExt cx="1433400" cy="1639500"/>
          </a:xfrm>
        </p:grpSpPr>
        <p:sp>
          <p:nvSpPr>
            <p:cNvPr id="242" name="Google Shape;242;p16"/>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243" name="Google Shape;243;p16"/>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244" name="Google Shape;244;p16"/>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416229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alt1">
  <p:cSld name="Section header_alt1">
    <p:bg>
      <p:bgPr>
        <a:solidFill>
          <a:srgbClr val="434343"/>
        </a:solidFill>
        <a:effectLst/>
      </p:bgPr>
    </p:bg>
    <p:spTree>
      <p:nvGrpSpPr>
        <p:cNvPr id="1" name="Shape 245"/>
        <p:cNvGrpSpPr/>
        <p:nvPr/>
      </p:nvGrpSpPr>
      <p:grpSpPr>
        <a:xfrm>
          <a:off x="0" y="0"/>
          <a:ext cx="0" cy="0"/>
          <a:chOff x="0" y="0"/>
          <a:chExt cx="0" cy="0"/>
        </a:xfrm>
      </p:grpSpPr>
      <p:grpSp>
        <p:nvGrpSpPr>
          <p:cNvPr id="246" name="Google Shape;246;p17"/>
          <p:cNvGrpSpPr/>
          <p:nvPr/>
        </p:nvGrpSpPr>
        <p:grpSpPr>
          <a:xfrm>
            <a:off x="1107190" y="1588342"/>
            <a:ext cx="994351" cy="61101"/>
            <a:chOff x="4580561" y="2589004"/>
            <a:chExt cx="1064464" cy="25200"/>
          </a:xfrm>
        </p:grpSpPr>
        <p:sp>
          <p:nvSpPr>
            <p:cNvPr id="247" name="Google Shape;247;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9" name="Google Shape;249;p17"/>
          <p:cNvSpPr txBox="1">
            <a:spLocks noGrp="1"/>
          </p:cNvSpPr>
          <p:nvPr>
            <p:ph type="title"/>
          </p:nvPr>
        </p:nvSpPr>
        <p:spPr>
          <a:xfrm>
            <a:off x="972600" y="1763267"/>
            <a:ext cx="10251200" cy="20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50" name="Google Shape;250;p17"/>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GB" smtClean="0"/>
              <a:pPr/>
              <a:t>‹#›</a:t>
            </a:fld>
            <a:endParaRPr lang="en-GB"/>
          </a:p>
        </p:txBody>
      </p:sp>
      <p:sp>
        <p:nvSpPr>
          <p:cNvPr id="251" name="Google Shape;251;p17"/>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Light"/>
                <a:ea typeface="Lexend Light"/>
                <a:cs typeface="Lexend Light"/>
                <a:sym typeface="Lexend Light"/>
              </a:rPr>
              <a:t>Confidential</a:t>
            </a:r>
            <a:endParaRPr sz="800">
              <a:solidFill>
                <a:schemeClr val="lt1"/>
              </a:solidFill>
              <a:latin typeface="Lexend Light"/>
              <a:ea typeface="Lexend Light"/>
              <a:cs typeface="Lexend Light"/>
              <a:sym typeface="Lexend Light"/>
            </a:endParaRPr>
          </a:p>
        </p:txBody>
      </p:sp>
      <p:sp>
        <p:nvSpPr>
          <p:cNvPr id="252" name="Google Shape;252;p17"/>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a:ea typeface="Lexend"/>
                <a:cs typeface="Lexend"/>
                <a:sym typeface="Lexend"/>
              </a:rPr>
              <a:t>Quantum Business Solutions</a:t>
            </a:r>
            <a:endParaRPr sz="800">
              <a:solidFill>
                <a:schemeClr val="lt1"/>
              </a:solidFill>
              <a:latin typeface="Lexend"/>
              <a:ea typeface="Lexend"/>
              <a:cs typeface="Lexend"/>
              <a:sym typeface="Lexend"/>
            </a:endParaRPr>
          </a:p>
        </p:txBody>
      </p:sp>
      <p:sp>
        <p:nvSpPr>
          <p:cNvPr id="253" name="Google Shape;253;p17"/>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chemeClr val="lt1"/>
                </a:solidFill>
                <a:latin typeface="Lexend Light"/>
                <a:ea typeface="Lexend Light"/>
                <a:cs typeface="Lexend Light"/>
                <a:sym typeface="Lexend Light"/>
              </a:rPr>
              <a:t>Version 1.0</a:t>
            </a:r>
            <a:endParaRPr sz="800">
              <a:solidFill>
                <a:schemeClr val="lt1"/>
              </a:solidFill>
              <a:latin typeface="Lexend Light"/>
              <a:ea typeface="Lexend Light"/>
              <a:cs typeface="Lexend Light"/>
              <a:sym typeface="Lexend Light"/>
            </a:endParaRPr>
          </a:p>
        </p:txBody>
      </p:sp>
      <p:pic>
        <p:nvPicPr>
          <p:cNvPr id="254" name="Google Shape;254;p17"/>
          <p:cNvPicPr preferRelativeResize="0"/>
          <p:nvPr/>
        </p:nvPicPr>
        <p:blipFill rotWithShape="1">
          <a:blip r:embed="rId2">
            <a:alphaModFix/>
          </a:blip>
          <a:srcRect r="50792"/>
          <a:stretch/>
        </p:blipFill>
        <p:spPr>
          <a:xfrm>
            <a:off x="302068" y="6333134"/>
            <a:ext cx="1692337" cy="411433"/>
          </a:xfrm>
          <a:prstGeom prst="rect">
            <a:avLst/>
          </a:prstGeom>
          <a:noFill/>
          <a:ln>
            <a:noFill/>
          </a:ln>
        </p:spPr>
      </p:pic>
      <p:grpSp>
        <p:nvGrpSpPr>
          <p:cNvPr id="255" name="Google Shape;255;p17"/>
          <p:cNvGrpSpPr/>
          <p:nvPr/>
        </p:nvGrpSpPr>
        <p:grpSpPr>
          <a:xfrm>
            <a:off x="10406133" y="559851"/>
            <a:ext cx="1911200" cy="2186000"/>
            <a:chOff x="7804600" y="2925950"/>
            <a:chExt cx="1433400" cy="1639500"/>
          </a:xfrm>
        </p:grpSpPr>
        <p:sp>
          <p:nvSpPr>
            <p:cNvPr id="256" name="Google Shape;256;p17"/>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257" name="Google Shape;257;p17"/>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258" name="Google Shape;258;p17"/>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17984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alt1">
  <p:cSld name="Title slide_alt1">
    <p:bg>
      <p:bgPr>
        <a:solidFill>
          <a:schemeClr val="lt2"/>
        </a:solidFill>
        <a:effectLst/>
      </p:bgPr>
    </p:bg>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t="4742" b="4742"/>
          <a:stretch/>
        </p:blipFill>
        <p:spPr>
          <a:xfrm>
            <a:off x="1" y="650434"/>
            <a:ext cx="12192004" cy="6207572"/>
          </a:xfrm>
          <a:prstGeom prst="rect">
            <a:avLst/>
          </a:prstGeom>
          <a:noFill/>
          <a:ln>
            <a:noFill/>
          </a:ln>
        </p:spPr>
      </p:pic>
      <p:sp>
        <p:nvSpPr>
          <p:cNvPr id="24" name="Google Shape;24;p3"/>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txBox="1">
            <a:spLocks noGrp="1"/>
          </p:cNvSpPr>
          <p:nvPr>
            <p:ph type="ctrTitle"/>
          </p:nvPr>
        </p:nvSpPr>
        <p:spPr>
          <a:xfrm>
            <a:off x="972600" y="1763267"/>
            <a:ext cx="10250800" cy="221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200"/>
              <a:buNone/>
              <a:defRPr sz="5600">
                <a:solidFill>
                  <a:schemeClr val="lt1"/>
                </a:solidFill>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26" name="Google Shape;26;p3"/>
          <p:cNvSpPr txBox="1">
            <a:spLocks noGrp="1"/>
          </p:cNvSpPr>
          <p:nvPr>
            <p:ph type="subTitle" idx="1"/>
          </p:nvPr>
        </p:nvSpPr>
        <p:spPr>
          <a:xfrm>
            <a:off x="972836" y="4230533"/>
            <a:ext cx="10250800" cy="72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2133">
                <a:solidFill>
                  <a:schemeClr val="lt1"/>
                </a:solidFill>
              </a:defRPr>
            </a:lvl1pPr>
            <a:lvl2pPr lvl="1" rtl="0">
              <a:lnSpc>
                <a:spcPct val="100000"/>
              </a:lnSpc>
              <a:spcBef>
                <a:spcPts val="0"/>
              </a:spcBef>
              <a:spcAft>
                <a:spcPts val="0"/>
              </a:spcAft>
              <a:buClr>
                <a:schemeClr val="lt1"/>
              </a:buClr>
              <a:buSzPts val="1600"/>
              <a:buNone/>
              <a:defRPr sz="2133">
                <a:solidFill>
                  <a:schemeClr val="lt1"/>
                </a:solidFill>
              </a:defRPr>
            </a:lvl2pPr>
            <a:lvl3pPr lvl="2" rtl="0">
              <a:lnSpc>
                <a:spcPct val="100000"/>
              </a:lnSpc>
              <a:spcBef>
                <a:spcPts val="0"/>
              </a:spcBef>
              <a:spcAft>
                <a:spcPts val="0"/>
              </a:spcAft>
              <a:buClr>
                <a:schemeClr val="lt1"/>
              </a:buClr>
              <a:buSzPts val="1600"/>
              <a:buNone/>
              <a:defRPr sz="2133">
                <a:solidFill>
                  <a:schemeClr val="lt1"/>
                </a:solidFill>
              </a:defRPr>
            </a:lvl3pPr>
            <a:lvl4pPr lvl="3" rtl="0">
              <a:lnSpc>
                <a:spcPct val="100000"/>
              </a:lnSpc>
              <a:spcBef>
                <a:spcPts val="0"/>
              </a:spcBef>
              <a:spcAft>
                <a:spcPts val="0"/>
              </a:spcAft>
              <a:buClr>
                <a:schemeClr val="lt1"/>
              </a:buClr>
              <a:buSzPts val="1600"/>
              <a:buNone/>
              <a:defRPr sz="2133">
                <a:solidFill>
                  <a:schemeClr val="lt1"/>
                </a:solidFill>
              </a:defRPr>
            </a:lvl4pPr>
            <a:lvl5pPr lvl="4" rtl="0">
              <a:lnSpc>
                <a:spcPct val="100000"/>
              </a:lnSpc>
              <a:spcBef>
                <a:spcPts val="0"/>
              </a:spcBef>
              <a:spcAft>
                <a:spcPts val="0"/>
              </a:spcAft>
              <a:buClr>
                <a:schemeClr val="lt1"/>
              </a:buClr>
              <a:buSzPts val="1600"/>
              <a:buNone/>
              <a:defRPr sz="2133">
                <a:solidFill>
                  <a:schemeClr val="lt1"/>
                </a:solidFill>
              </a:defRPr>
            </a:lvl5pPr>
            <a:lvl6pPr lvl="5" rtl="0">
              <a:lnSpc>
                <a:spcPct val="100000"/>
              </a:lnSpc>
              <a:spcBef>
                <a:spcPts val="0"/>
              </a:spcBef>
              <a:spcAft>
                <a:spcPts val="0"/>
              </a:spcAft>
              <a:buClr>
                <a:schemeClr val="lt1"/>
              </a:buClr>
              <a:buSzPts val="1600"/>
              <a:buNone/>
              <a:defRPr sz="2133">
                <a:solidFill>
                  <a:schemeClr val="lt1"/>
                </a:solidFill>
              </a:defRPr>
            </a:lvl6pPr>
            <a:lvl7pPr lvl="6" rtl="0">
              <a:lnSpc>
                <a:spcPct val="100000"/>
              </a:lnSpc>
              <a:spcBef>
                <a:spcPts val="0"/>
              </a:spcBef>
              <a:spcAft>
                <a:spcPts val="0"/>
              </a:spcAft>
              <a:buClr>
                <a:schemeClr val="lt1"/>
              </a:buClr>
              <a:buSzPts val="1600"/>
              <a:buNone/>
              <a:defRPr sz="2133">
                <a:solidFill>
                  <a:schemeClr val="lt1"/>
                </a:solidFill>
              </a:defRPr>
            </a:lvl7pPr>
            <a:lvl8pPr lvl="7" rtl="0">
              <a:lnSpc>
                <a:spcPct val="100000"/>
              </a:lnSpc>
              <a:spcBef>
                <a:spcPts val="0"/>
              </a:spcBef>
              <a:spcAft>
                <a:spcPts val="0"/>
              </a:spcAft>
              <a:buClr>
                <a:schemeClr val="lt1"/>
              </a:buClr>
              <a:buSzPts val="1600"/>
              <a:buNone/>
              <a:defRPr sz="2133">
                <a:solidFill>
                  <a:schemeClr val="lt1"/>
                </a:solidFill>
              </a:defRPr>
            </a:lvl8pPr>
            <a:lvl9pPr lvl="8" rtl="0">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27" name="Google Shape;27;p3"/>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28" name="Google Shape;28;p3">
            <a:hlinkClick r:id="rId3" action="ppaction://hlinksldjump"/>
          </p:cNvPr>
          <p:cNvSpPr/>
          <p:nvPr/>
        </p:nvSpPr>
        <p:spPr>
          <a:xfrm>
            <a:off x="11040600" y="0"/>
            <a:ext cx="1151200" cy="60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9" name="Google Shape;29;p3">
            <a:hlinkClick r:id="rId3"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30" name="Google Shape;30;p3">
            <a:hlinkClick r:id="rId3"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31" name="Google Shape;31;p3">
            <a:hlinkClick r:id="rId3"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32" name="Google Shape;32;p3"/>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34" name="Google Shape;34;p3"/>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35" name="Google Shape;35;p3"/>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36" name="Google Shape;36;p3"/>
          <p:cNvGrpSpPr/>
          <p:nvPr/>
        </p:nvGrpSpPr>
        <p:grpSpPr>
          <a:xfrm>
            <a:off x="10406133" y="3901267"/>
            <a:ext cx="1911200" cy="2186000"/>
            <a:chOff x="7804600" y="2925950"/>
            <a:chExt cx="1433400" cy="1639500"/>
          </a:xfrm>
        </p:grpSpPr>
        <p:sp>
          <p:nvSpPr>
            <p:cNvPr id="37" name="Google Shape;37;p3"/>
            <p:cNvSpPr/>
            <p:nvPr/>
          </p:nvSpPr>
          <p:spPr>
            <a:xfrm rot="-5400000">
              <a:off x="7694700" y="3116150"/>
              <a:ext cx="1639500" cy="12591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38" name="Google Shape;38;p3"/>
            <p:cNvPicPr preferRelativeResize="0"/>
            <p:nvPr/>
          </p:nvPicPr>
          <p:blipFill>
            <a:blip r:embed="rId4">
              <a:alphaModFix/>
            </a:blip>
            <a:stretch>
              <a:fillRect/>
            </a:stretch>
          </p:blipFill>
          <p:spPr>
            <a:xfrm>
              <a:off x="8079075" y="3515275"/>
              <a:ext cx="884450" cy="884450"/>
            </a:xfrm>
            <a:prstGeom prst="rect">
              <a:avLst/>
            </a:prstGeom>
            <a:noFill/>
            <a:ln>
              <a:noFill/>
            </a:ln>
          </p:spPr>
        </p:pic>
        <p:sp>
          <p:nvSpPr>
            <p:cNvPr id="39" name="Google Shape;39;p3"/>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330810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40"/>
        <p:cNvGrpSpPr/>
        <p:nvPr/>
      </p:nvGrpSpPr>
      <p:grpSpPr>
        <a:xfrm>
          <a:off x="0" y="0"/>
          <a:ext cx="0" cy="0"/>
          <a:chOff x="0" y="0"/>
          <a:chExt cx="0" cy="0"/>
        </a:xfrm>
      </p:grpSpPr>
      <p:grpSp>
        <p:nvGrpSpPr>
          <p:cNvPr id="41" name="Google Shape;41;p4"/>
          <p:cNvGrpSpPr/>
          <p:nvPr/>
        </p:nvGrpSpPr>
        <p:grpSpPr>
          <a:xfrm>
            <a:off x="1107190" y="1588342"/>
            <a:ext cx="994351" cy="61101"/>
            <a:chOff x="4580561" y="2589004"/>
            <a:chExt cx="1064464" cy="25200"/>
          </a:xfrm>
        </p:grpSpPr>
        <p:sp>
          <p:nvSpPr>
            <p:cNvPr id="42" name="Google Shape;42;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4836311" y="2333254"/>
              <a:ext cx="25200" cy="536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972600"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45" name="Google Shape;45;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pPr/>
              <a:t>‹#›</a:t>
            </a:fld>
            <a:endParaRPr lang="en-GB"/>
          </a:p>
        </p:txBody>
      </p:sp>
      <p:sp>
        <p:nvSpPr>
          <p:cNvPr id="46" name="Google Shape;46;p4"/>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Light"/>
                <a:ea typeface="Lexend Light"/>
                <a:cs typeface="Lexend Light"/>
                <a:sym typeface="Lexend Light"/>
              </a:rPr>
              <a:t>Confidential</a:t>
            </a:r>
            <a:endParaRPr sz="800">
              <a:solidFill>
                <a:schemeClr val="lt1"/>
              </a:solidFill>
              <a:latin typeface="Lexend Light"/>
              <a:ea typeface="Lexend Light"/>
              <a:cs typeface="Lexend Light"/>
              <a:sym typeface="Lexend Light"/>
            </a:endParaRPr>
          </a:p>
        </p:txBody>
      </p:sp>
      <p:sp>
        <p:nvSpPr>
          <p:cNvPr id="47" name="Google Shape;47;p4"/>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a:ea typeface="Lexend"/>
                <a:cs typeface="Lexend"/>
                <a:sym typeface="Lexend"/>
              </a:rPr>
              <a:t>Quantum Business Solutions</a:t>
            </a:r>
            <a:endParaRPr sz="800">
              <a:solidFill>
                <a:schemeClr val="lt1"/>
              </a:solidFill>
              <a:latin typeface="Lexend"/>
              <a:ea typeface="Lexend"/>
              <a:cs typeface="Lexend"/>
              <a:sym typeface="Lexend"/>
            </a:endParaRPr>
          </a:p>
        </p:txBody>
      </p:sp>
      <p:sp>
        <p:nvSpPr>
          <p:cNvPr id="48" name="Google Shape;48;p4"/>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chemeClr val="lt1"/>
                </a:solidFill>
                <a:latin typeface="Lexend Light"/>
                <a:ea typeface="Lexend Light"/>
                <a:cs typeface="Lexend Light"/>
                <a:sym typeface="Lexend Light"/>
              </a:rPr>
              <a:t>Version 1.0</a:t>
            </a:r>
            <a:endParaRPr sz="800">
              <a:solidFill>
                <a:schemeClr val="lt1"/>
              </a:solidFill>
              <a:latin typeface="Lexend Light"/>
              <a:ea typeface="Lexend Light"/>
              <a:cs typeface="Lexend Light"/>
              <a:sym typeface="Lexend Light"/>
            </a:endParaRPr>
          </a:p>
        </p:txBody>
      </p:sp>
    </p:spTree>
    <p:extLst>
      <p:ext uri="{BB962C8B-B14F-4D97-AF65-F5344CB8AC3E}">
        <p14:creationId xmlns:p14="http://schemas.microsoft.com/office/powerpoint/2010/main" val="23946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 name="Google Shape;51;p5"/>
          <p:cNvGrpSpPr/>
          <p:nvPr/>
        </p:nvGrpSpPr>
        <p:grpSpPr>
          <a:xfrm>
            <a:off x="1107190" y="1588342"/>
            <a:ext cx="994351" cy="61101"/>
            <a:chOff x="4580561" y="2589004"/>
            <a:chExt cx="1064464" cy="25200"/>
          </a:xfrm>
        </p:grpSpPr>
        <p:sp>
          <p:nvSpPr>
            <p:cNvPr id="52" name="Google Shape;52;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5"/>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55" name="Google Shape;55;p5"/>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6" name="Google Shape;56;p5"/>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57" name="Google Shape;57;p5">
            <a:hlinkClick r:id="rId2" action="ppaction://hlinksldjump"/>
          </p:cNvPr>
          <p:cNvSpPr/>
          <p:nvPr/>
        </p:nvSpPr>
        <p:spPr>
          <a:xfrm>
            <a:off x="11040600" y="0"/>
            <a:ext cx="1151200" cy="605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8" name="Google Shape;58;p5">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59" name="Google Shape;59;p5">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60" name="Google Shape;60;p5">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61" name="Google Shape;61;p5"/>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5"/>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63" name="Google Shape;63;p5"/>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64" name="Google Shape;64;p5"/>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65" name="Google Shape;65;p5"/>
          <p:cNvGrpSpPr/>
          <p:nvPr/>
        </p:nvGrpSpPr>
        <p:grpSpPr>
          <a:xfrm>
            <a:off x="10406133" y="559851"/>
            <a:ext cx="1911200" cy="2186000"/>
            <a:chOff x="7804600" y="2925950"/>
            <a:chExt cx="1433400" cy="1639500"/>
          </a:xfrm>
        </p:grpSpPr>
        <p:sp>
          <p:nvSpPr>
            <p:cNvPr id="66" name="Google Shape;66;p5"/>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67" name="Google Shape;67;p5"/>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68" name="Google Shape;68;p5"/>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290783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69"/>
        <p:cNvGrpSpPr/>
        <p:nvPr/>
      </p:nvGrpSpPr>
      <p:grpSpPr>
        <a:xfrm>
          <a:off x="0" y="0"/>
          <a:ext cx="0" cy="0"/>
          <a:chOff x="0" y="0"/>
          <a:chExt cx="0" cy="0"/>
        </a:xfrm>
      </p:grpSpPr>
      <p:sp>
        <p:nvSpPr>
          <p:cNvPr id="70" name="Google Shape;70;p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6"/>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72" name="Google Shape;72;p6">
            <a:hlinkClick r:id="rId2" action="ppaction://hlinksldjump"/>
          </p:cNvPr>
          <p:cNvSpPr/>
          <p:nvPr/>
        </p:nvSpPr>
        <p:spPr>
          <a:xfrm>
            <a:off x="11040600" y="0"/>
            <a:ext cx="1151200" cy="605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73" name="Google Shape;73;p6">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74" name="Google Shape;74;p6">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75" name="Google Shape;75;p6">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76" name="Google Shape;76;p6"/>
          <p:cNvSpPr txBox="1">
            <a:spLocks noGrp="1"/>
          </p:cNvSpPr>
          <p:nvPr>
            <p:ph type="body" idx="1"/>
          </p:nvPr>
        </p:nvSpPr>
        <p:spPr>
          <a:xfrm>
            <a:off x="972600" y="1424867"/>
            <a:ext cx="10251600" cy="13792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a:lvl1pPr>
            <a:lvl2pPr marL="1219170" lvl="1" indent="-397923" rtl="0">
              <a:spcBef>
                <a:spcPts val="2133"/>
              </a:spcBef>
              <a:spcAft>
                <a:spcPts val="0"/>
              </a:spcAft>
              <a:buSzPts val="1100"/>
              <a:buChar char="○"/>
              <a:defRPr/>
            </a:lvl2pPr>
            <a:lvl3pPr marL="1828754" lvl="2" indent="-397923" rtl="0">
              <a:spcBef>
                <a:spcPts val="2133"/>
              </a:spcBef>
              <a:spcAft>
                <a:spcPts val="0"/>
              </a:spcAft>
              <a:buSzPts val="1100"/>
              <a:buChar char="■"/>
              <a:defRPr/>
            </a:lvl3pPr>
            <a:lvl4pPr marL="2438339" lvl="3" indent="-397923" rtl="0">
              <a:spcBef>
                <a:spcPts val="2133"/>
              </a:spcBef>
              <a:spcAft>
                <a:spcPts val="0"/>
              </a:spcAft>
              <a:buSzPts val="1100"/>
              <a:buChar char="●"/>
              <a:defRPr/>
            </a:lvl4pPr>
            <a:lvl5pPr marL="3047924" lvl="4" indent="-397923" rtl="0">
              <a:spcBef>
                <a:spcPts val="2133"/>
              </a:spcBef>
              <a:spcAft>
                <a:spcPts val="0"/>
              </a:spcAft>
              <a:buSzPts val="1100"/>
              <a:buChar char="○"/>
              <a:defRPr/>
            </a:lvl5pPr>
            <a:lvl6pPr marL="3657509" lvl="5" indent="-397923" rtl="0">
              <a:spcBef>
                <a:spcPts val="2133"/>
              </a:spcBef>
              <a:spcAft>
                <a:spcPts val="0"/>
              </a:spcAft>
              <a:buSzPts val="1100"/>
              <a:buChar char="■"/>
              <a:defRPr/>
            </a:lvl6pPr>
            <a:lvl7pPr marL="4267093" lvl="6" indent="-397923" rtl="0">
              <a:spcBef>
                <a:spcPts val="2133"/>
              </a:spcBef>
              <a:spcAft>
                <a:spcPts val="0"/>
              </a:spcAft>
              <a:buSzPts val="1100"/>
              <a:buChar char="●"/>
              <a:defRPr/>
            </a:lvl7pPr>
            <a:lvl8pPr marL="4876678" lvl="7" indent="-397923" rtl="0">
              <a:spcBef>
                <a:spcPts val="2133"/>
              </a:spcBef>
              <a:spcAft>
                <a:spcPts val="0"/>
              </a:spcAft>
              <a:buSzPts val="1100"/>
              <a:buChar char="○"/>
              <a:defRPr/>
            </a:lvl8pPr>
            <a:lvl9pPr marL="5486263" lvl="8" indent="-397923" rtl="0">
              <a:spcBef>
                <a:spcPts val="2133"/>
              </a:spcBef>
              <a:spcAft>
                <a:spcPts val="2133"/>
              </a:spcAft>
              <a:buSzPts val="1100"/>
              <a:buChar char="■"/>
              <a:defRPr/>
            </a:lvl9pPr>
          </a:lstStyle>
          <a:p>
            <a:endParaRPr/>
          </a:p>
        </p:txBody>
      </p:sp>
      <p:sp>
        <p:nvSpPr>
          <p:cNvPr id="77" name="Google Shape;77;p6"/>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6"/>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79" name="Google Shape;79;p6"/>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80" name="Google Shape;80;p6"/>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81" name="Google Shape;81;p6"/>
          <p:cNvGrpSpPr/>
          <p:nvPr/>
        </p:nvGrpSpPr>
        <p:grpSpPr>
          <a:xfrm>
            <a:off x="10406133" y="559851"/>
            <a:ext cx="1911200" cy="2186000"/>
            <a:chOff x="7804600" y="2925950"/>
            <a:chExt cx="1433400" cy="1639500"/>
          </a:xfrm>
        </p:grpSpPr>
        <p:sp>
          <p:nvSpPr>
            <p:cNvPr id="82" name="Google Shape;82;p6"/>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83" name="Google Shape;83;p6"/>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84" name="Google Shape;84;p6"/>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117428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cSld name="Section Header_alt2">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7"/>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87" name="Google Shape;87;p7"/>
          <p:cNvSpPr txBox="1">
            <a:spLocks noGrp="1"/>
          </p:cNvSpPr>
          <p:nvPr>
            <p:ph type="title"/>
          </p:nvPr>
        </p:nvSpPr>
        <p:spPr>
          <a:xfrm>
            <a:off x="972600" y="2741833"/>
            <a:ext cx="9615200" cy="105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88" name="Google Shape;88;p7"/>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Light"/>
                <a:ea typeface="Lexend Light"/>
                <a:cs typeface="Lexend Light"/>
                <a:sym typeface="Lexend Light"/>
              </a:rPr>
              <a:t>Confidential</a:t>
            </a:r>
            <a:endParaRPr sz="800">
              <a:solidFill>
                <a:schemeClr val="lt1"/>
              </a:solidFill>
              <a:latin typeface="Lexend Light"/>
              <a:ea typeface="Lexend Light"/>
              <a:cs typeface="Lexend Light"/>
              <a:sym typeface="Lexend Light"/>
            </a:endParaRPr>
          </a:p>
        </p:txBody>
      </p:sp>
      <p:sp>
        <p:nvSpPr>
          <p:cNvPr id="89" name="Google Shape;89;p7"/>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solidFill>
                  <a:schemeClr val="lt1"/>
                </a:solidFill>
                <a:latin typeface="Lexend"/>
                <a:ea typeface="Lexend"/>
                <a:cs typeface="Lexend"/>
                <a:sym typeface="Lexend"/>
              </a:rPr>
              <a:t>Quantum Business Solutions</a:t>
            </a:r>
            <a:endParaRPr sz="800">
              <a:solidFill>
                <a:schemeClr val="lt1"/>
              </a:solidFill>
              <a:latin typeface="Lexend"/>
              <a:ea typeface="Lexend"/>
              <a:cs typeface="Lexend"/>
              <a:sym typeface="Lexend"/>
            </a:endParaRPr>
          </a:p>
        </p:txBody>
      </p:sp>
      <p:sp>
        <p:nvSpPr>
          <p:cNvPr id="90" name="Google Shape;90;p7"/>
          <p:cNvSpPr txBox="1">
            <a:spLocks noGrp="1"/>
          </p:cNvSpPr>
          <p:nvPr>
            <p:ph type="subTitle" idx="1"/>
          </p:nvPr>
        </p:nvSpPr>
        <p:spPr>
          <a:xfrm>
            <a:off x="972836" y="3799033"/>
            <a:ext cx="10250800" cy="72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2133">
                <a:solidFill>
                  <a:schemeClr val="lt1"/>
                </a:solidFill>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91" name="Google Shape;91;p7"/>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chemeClr val="lt1"/>
                </a:solidFill>
                <a:latin typeface="Lexend Light"/>
                <a:ea typeface="Lexend Light"/>
                <a:cs typeface="Lexend Light"/>
                <a:sym typeface="Lexend Light"/>
              </a:rPr>
              <a:t>Version 1.0</a:t>
            </a:r>
            <a:endParaRPr sz="800">
              <a:solidFill>
                <a:schemeClr val="lt1"/>
              </a:solidFill>
              <a:latin typeface="Lexend Light"/>
              <a:ea typeface="Lexend Light"/>
              <a:cs typeface="Lexend Light"/>
              <a:sym typeface="Lexend Light"/>
            </a:endParaRPr>
          </a:p>
        </p:txBody>
      </p:sp>
      <p:pic>
        <p:nvPicPr>
          <p:cNvPr id="92" name="Google Shape;92;p7"/>
          <p:cNvPicPr preferRelativeResize="0"/>
          <p:nvPr/>
        </p:nvPicPr>
        <p:blipFill rotWithShape="1">
          <a:blip r:embed="rId3">
            <a:alphaModFix/>
          </a:blip>
          <a:srcRect r="50792"/>
          <a:stretch/>
        </p:blipFill>
        <p:spPr>
          <a:xfrm>
            <a:off x="302068" y="6333134"/>
            <a:ext cx="1692337" cy="411433"/>
          </a:xfrm>
          <a:prstGeom prst="rect">
            <a:avLst/>
          </a:prstGeom>
          <a:noFill/>
          <a:ln>
            <a:noFill/>
          </a:ln>
        </p:spPr>
      </p:pic>
      <p:grpSp>
        <p:nvGrpSpPr>
          <p:cNvPr id="93" name="Google Shape;93;p7"/>
          <p:cNvGrpSpPr/>
          <p:nvPr/>
        </p:nvGrpSpPr>
        <p:grpSpPr>
          <a:xfrm>
            <a:off x="1107190" y="2680742"/>
            <a:ext cx="994351" cy="61101"/>
            <a:chOff x="4580561" y="2589004"/>
            <a:chExt cx="1064464" cy="25200"/>
          </a:xfrm>
        </p:grpSpPr>
        <p:sp>
          <p:nvSpPr>
            <p:cNvPr id="94" name="Google Shape;94;p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7"/>
            <p:cNvSpPr/>
            <p:nvPr/>
          </p:nvSpPr>
          <p:spPr>
            <a:xfrm rot="-5400000">
              <a:off x="4836311" y="2333254"/>
              <a:ext cx="25200" cy="536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 name="Google Shape;96;p7"/>
          <p:cNvGrpSpPr/>
          <p:nvPr/>
        </p:nvGrpSpPr>
        <p:grpSpPr>
          <a:xfrm>
            <a:off x="10406133" y="559851"/>
            <a:ext cx="1911200" cy="2186000"/>
            <a:chOff x="7804600" y="2925950"/>
            <a:chExt cx="1433400" cy="1639500"/>
          </a:xfrm>
        </p:grpSpPr>
        <p:sp>
          <p:nvSpPr>
            <p:cNvPr id="97" name="Google Shape;97;p7"/>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98" name="Google Shape;98;p7"/>
            <p:cNvPicPr preferRelativeResize="0"/>
            <p:nvPr/>
          </p:nvPicPr>
          <p:blipFill>
            <a:blip r:embed="rId4">
              <a:alphaModFix/>
            </a:blip>
            <a:stretch>
              <a:fillRect/>
            </a:stretch>
          </p:blipFill>
          <p:spPr>
            <a:xfrm>
              <a:off x="8079075" y="3515275"/>
              <a:ext cx="884450" cy="884450"/>
            </a:xfrm>
            <a:prstGeom prst="rect">
              <a:avLst/>
            </a:prstGeom>
            <a:noFill/>
            <a:ln>
              <a:noFill/>
            </a:ln>
          </p:spPr>
        </p:pic>
        <p:sp>
          <p:nvSpPr>
            <p:cNvPr id="99" name="Google Shape;99;p7"/>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263812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0"/>
        <p:cNvGrpSpPr/>
        <p:nvPr/>
      </p:nvGrpSpPr>
      <p:grpSpPr>
        <a:xfrm>
          <a:off x="0" y="0"/>
          <a:ext cx="0" cy="0"/>
          <a:chOff x="0" y="0"/>
          <a:chExt cx="0" cy="0"/>
        </a:xfrm>
      </p:grpSpPr>
      <p:sp>
        <p:nvSpPr>
          <p:cNvPr id="101" name="Google Shape;101;p8"/>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 name="Google Shape;102;p8"/>
          <p:cNvGrpSpPr/>
          <p:nvPr/>
        </p:nvGrpSpPr>
        <p:grpSpPr>
          <a:xfrm>
            <a:off x="1107190" y="1588342"/>
            <a:ext cx="994351" cy="61101"/>
            <a:chOff x="4580561" y="2589004"/>
            <a:chExt cx="1064464" cy="25200"/>
          </a:xfrm>
        </p:grpSpPr>
        <p:sp>
          <p:nvSpPr>
            <p:cNvPr id="103" name="Google Shape;103;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8"/>
          <p:cNvSpPr txBox="1">
            <a:spLocks noGrp="1"/>
          </p:cNvSpPr>
          <p:nvPr>
            <p:ph type="title"/>
          </p:nvPr>
        </p:nvSpPr>
        <p:spPr>
          <a:xfrm>
            <a:off x="972600" y="1758200"/>
            <a:ext cx="102512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106" name="Google Shape;106;p8"/>
          <p:cNvSpPr txBox="1">
            <a:spLocks noGrp="1"/>
          </p:cNvSpPr>
          <p:nvPr>
            <p:ph type="body" idx="1"/>
          </p:nvPr>
        </p:nvSpPr>
        <p:spPr>
          <a:xfrm>
            <a:off x="972433" y="2771833"/>
            <a:ext cx="5032400" cy="301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07" name="Google Shape;107;p8"/>
          <p:cNvSpPr txBox="1">
            <a:spLocks noGrp="1"/>
          </p:cNvSpPr>
          <p:nvPr>
            <p:ph type="body" idx="2"/>
          </p:nvPr>
        </p:nvSpPr>
        <p:spPr>
          <a:xfrm>
            <a:off x="6191472" y="2771833"/>
            <a:ext cx="5032400" cy="301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08" name="Google Shape;108;p8"/>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09" name="Google Shape;109;p8">
            <a:hlinkClick r:id="rId2" action="ppaction://hlinksldjump"/>
          </p:cNvPr>
          <p:cNvSpPr/>
          <p:nvPr/>
        </p:nvSpPr>
        <p:spPr>
          <a:xfrm>
            <a:off x="11040600" y="0"/>
            <a:ext cx="1151200" cy="605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0" name="Google Shape;110;p8">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11" name="Google Shape;111;p8">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12" name="Google Shape;112;p8">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113" name="Google Shape;113;p8"/>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8"/>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115" name="Google Shape;115;p8"/>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116" name="Google Shape;116;p8"/>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117" name="Google Shape;117;p8"/>
          <p:cNvGrpSpPr/>
          <p:nvPr/>
        </p:nvGrpSpPr>
        <p:grpSpPr>
          <a:xfrm>
            <a:off x="10406133" y="559851"/>
            <a:ext cx="1911200" cy="2186000"/>
            <a:chOff x="7804600" y="2925950"/>
            <a:chExt cx="1433400" cy="1639500"/>
          </a:xfrm>
        </p:grpSpPr>
        <p:sp>
          <p:nvSpPr>
            <p:cNvPr id="118" name="Google Shape;118;p8"/>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119" name="Google Shape;119;p8"/>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120" name="Google Shape;120;p8"/>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5473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sp>
        <p:nvSpPr>
          <p:cNvPr id="122" name="Google Shape;122;p9"/>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9"/>
          <p:cNvGrpSpPr/>
          <p:nvPr/>
        </p:nvGrpSpPr>
        <p:grpSpPr>
          <a:xfrm>
            <a:off x="1107190" y="1588342"/>
            <a:ext cx="994351" cy="61101"/>
            <a:chOff x="4580561" y="2589004"/>
            <a:chExt cx="1064464" cy="25200"/>
          </a:xfrm>
        </p:grpSpPr>
        <p:sp>
          <p:nvSpPr>
            <p:cNvPr id="124" name="Google Shape;12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 name="Google Shape;126;p9"/>
          <p:cNvSpPr txBox="1">
            <a:spLocks noGrp="1"/>
          </p:cNvSpPr>
          <p:nvPr>
            <p:ph type="title"/>
          </p:nvPr>
        </p:nvSpPr>
        <p:spPr>
          <a:xfrm>
            <a:off x="972600" y="1758200"/>
            <a:ext cx="102512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127" name="Google Shape;127;p9"/>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8" name="Google Shape;128;p9">
            <a:hlinkClick r:id="rId2" action="ppaction://hlinksldjump"/>
          </p:cNvPr>
          <p:cNvSpPr/>
          <p:nvPr/>
        </p:nvSpPr>
        <p:spPr>
          <a:xfrm>
            <a:off x="11040600" y="0"/>
            <a:ext cx="1151200" cy="605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29" name="Google Shape;129;p9">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30" name="Google Shape;130;p9">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31" name="Google Shape;131;p9">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132" name="Google Shape;132;p9"/>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9"/>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134" name="Google Shape;134;p9"/>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135" name="Google Shape;135;p9"/>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136" name="Google Shape;136;p9"/>
          <p:cNvGrpSpPr/>
          <p:nvPr/>
        </p:nvGrpSpPr>
        <p:grpSpPr>
          <a:xfrm>
            <a:off x="10406133" y="559851"/>
            <a:ext cx="1911200" cy="2186000"/>
            <a:chOff x="7804600" y="2925950"/>
            <a:chExt cx="1433400" cy="1639500"/>
          </a:xfrm>
        </p:grpSpPr>
        <p:sp>
          <p:nvSpPr>
            <p:cNvPr id="137" name="Google Shape;137;p9"/>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138" name="Google Shape;138;p9"/>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139" name="Google Shape;139;p9"/>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30181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10"/>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 name="Google Shape;142;p10"/>
          <p:cNvGrpSpPr/>
          <p:nvPr/>
        </p:nvGrpSpPr>
        <p:grpSpPr>
          <a:xfrm>
            <a:off x="1107190" y="1588342"/>
            <a:ext cx="994351" cy="61101"/>
            <a:chOff x="4580561" y="2589004"/>
            <a:chExt cx="1064464" cy="25200"/>
          </a:xfrm>
        </p:grpSpPr>
        <p:sp>
          <p:nvSpPr>
            <p:cNvPr id="143" name="Google Shape;143;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10"/>
          <p:cNvSpPr txBox="1">
            <a:spLocks noGrp="1"/>
          </p:cNvSpPr>
          <p:nvPr>
            <p:ph type="title"/>
          </p:nvPr>
        </p:nvSpPr>
        <p:spPr>
          <a:xfrm>
            <a:off x="973333" y="1758200"/>
            <a:ext cx="44012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146" name="Google Shape;146;p10"/>
          <p:cNvSpPr txBox="1">
            <a:spLocks noGrp="1"/>
          </p:cNvSpPr>
          <p:nvPr>
            <p:ph type="body" idx="1"/>
          </p:nvPr>
        </p:nvSpPr>
        <p:spPr>
          <a:xfrm>
            <a:off x="961633" y="3708967"/>
            <a:ext cx="4401200" cy="2130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47" name="Google Shape;147;p1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48" name="Google Shape;148;p10">
            <a:hlinkClick r:id="rId2" action="ppaction://hlinksldjump"/>
          </p:cNvPr>
          <p:cNvSpPr/>
          <p:nvPr/>
        </p:nvSpPr>
        <p:spPr>
          <a:xfrm>
            <a:off x="11040600" y="0"/>
            <a:ext cx="1151200" cy="605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49" name="Google Shape;149;p10">
            <a:hlinkClick r:id="rId2" action="ppaction://hlinksldjump"/>
          </p:cNvPr>
          <p:cNvCxnSpPr/>
          <p:nvPr/>
        </p:nvCxnSpPr>
        <p:spPr>
          <a:xfrm>
            <a:off x="11465089" y="28846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50" name="Google Shape;150;p10">
            <a:hlinkClick r:id="rId2" action="ppaction://hlinksldjump"/>
          </p:cNvPr>
          <p:cNvCxnSpPr/>
          <p:nvPr/>
        </p:nvCxnSpPr>
        <p:spPr>
          <a:xfrm>
            <a:off x="11465089" y="333517"/>
            <a:ext cx="288400" cy="0"/>
          </a:xfrm>
          <a:prstGeom prst="straightConnector1">
            <a:avLst/>
          </a:prstGeom>
          <a:noFill/>
          <a:ln w="9525" cap="flat" cmpd="sng">
            <a:solidFill>
              <a:srgbClr val="B7B7B7"/>
            </a:solidFill>
            <a:prstDash val="solid"/>
            <a:round/>
            <a:headEnd type="none" w="med" len="med"/>
            <a:tailEnd type="none" w="med" len="med"/>
          </a:ln>
        </p:spPr>
      </p:cxnSp>
      <p:cxnSp>
        <p:nvCxnSpPr>
          <p:cNvPr id="151" name="Google Shape;151;p10">
            <a:hlinkClick r:id="rId2" action="ppaction://hlinksldjump"/>
          </p:cNvPr>
          <p:cNvCxnSpPr/>
          <p:nvPr/>
        </p:nvCxnSpPr>
        <p:spPr>
          <a:xfrm>
            <a:off x="11465089" y="378567"/>
            <a:ext cx="288400" cy="0"/>
          </a:xfrm>
          <a:prstGeom prst="straightConnector1">
            <a:avLst/>
          </a:prstGeom>
          <a:noFill/>
          <a:ln w="9525" cap="flat" cmpd="sng">
            <a:solidFill>
              <a:srgbClr val="B7B7B7"/>
            </a:solidFill>
            <a:prstDash val="solid"/>
            <a:round/>
            <a:headEnd type="none" w="med" len="med"/>
            <a:tailEnd type="none" w="med" len="med"/>
          </a:ln>
        </p:spPr>
      </p:cxnSp>
      <p:sp>
        <p:nvSpPr>
          <p:cNvPr id="152" name="Google Shape;152;p10"/>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0"/>
          <p:cNvSpPr txBox="1"/>
          <p:nvPr/>
        </p:nvSpPr>
        <p:spPr>
          <a:xfrm>
            <a:off x="302067" y="104667"/>
            <a:ext cx="133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Light"/>
                <a:ea typeface="Lexend Light"/>
                <a:cs typeface="Lexend Light"/>
                <a:sym typeface="Lexend Light"/>
              </a:rPr>
              <a:t>Confidential</a:t>
            </a:r>
            <a:endParaRPr sz="800">
              <a:latin typeface="Lexend Light"/>
              <a:ea typeface="Lexend Light"/>
              <a:cs typeface="Lexend Light"/>
              <a:sym typeface="Lexend Light"/>
            </a:endParaRPr>
          </a:p>
        </p:txBody>
      </p:sp>
      <p:sp>
        <p:nvSpPr>
          <p:cNvPr id="154" name="Google Shape;154;p10"/>
          <p:cNvSpPr txBox="1"/>
          <p:nvPr/>
        </p:nvSpPr>
        <p:spPr>
          <a:xfrm>
            <a:off x="1729023" y="104667"/>
            <a:ext cx="2800800" cy="429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800">
                <a:latin typeface="Lexend"/>
                <a:ea typeface="Lexend"/>
                <a:cs typeface="Lexend"/>
                <a:sym typeface="Lexend"/>
              </a:rPr>
              <a:t>Quantum Business Solutions</a:t>
            </a:r>
            <a:endParaRPr sz="800">
              <a:latin typeface="Lexend"/>
              <a:ea typeface="Lexend"/>
              <a:cs typeface="Lexend"/>
              <a:sym typeface="Lexend"/>
            </a:endParaRPr>
          </a:p>
        </p:txBody>
      </p:sp>
      <p:sp>
        <p:nvSpPr>
          <p:cNvPr id="155" name="Google Shape;155;p10"/>
          <p:cNvSpPr txBox="1"/>
          <p:nvPr/>
        </p:nvSpPr>
        <p:spPr>
          <a:xfrm>
            <a:off x="10951913" y="104667"/>
            <a:ext cx="9412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latin typeface="Lexend Light"/>
                <a:ea typeface="Lexend Light"/>
                <a:cs typeface="Lexend Light"/>
                <a:sym typeface="Lexend Light"/>
              </a:rPr>
              <a:t>Version 1.0</a:t>
            </a:r>
            <a:endParaRPr sz="800">
              <a:latin typeface="Lexend Light"/>
              <a:ea typeface="Lexend Light"/>
              <a:cs typeface="Lexend Light"/>
              <a:sym typeface="Lexend Light"/>
            </a:endParaRPr>
          </a:p>
        </p:txBody>
      </p:sp>
      <p:grpSp>
        <p:nvGrpSpPr>
          <p:cNvPr id="156" name="Google Shape;156;p10"/>
          <p:cNvGrpSpPr/>
          <p:nvPr/>
        </p:nvGrpSpPr>
        <p:grpSpPr>
          <a:xfrm>
            <a:off x="10406133" y="559851"/>
            <a:ext cx="1911200" cy="2186000"/>
            <a:chOff x="7804600" y="2925950"/>
            <a:chExt cx="1433400" cy="1639500"/>
          </a:xfrm>
        </p:grpSpPr>
        <p:sp>
          <p:nvSpPr>
            <p:cNvPr id="157" name="Google Shape;157;p10"/>
            <p:cNvSpPr/>
            <p:nvPr/>
          </p:nvSpPr>
          <p:spPr>
            <a:xfrm rot="-5400000">
              <a:off x="7694700" y="3116150"/>
              <a:ext cx="1639500" cy="12591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pic>
          <p:nvPicPr>
            <p:cNvPr id="158" name="Google Shape;158;p10"/>
            <p:cNvPicPr preferRelativeResize="0"/>
            <p:nvPr/>
          </p:nvPicPr>
          <p:blipFill>
            <a:blip r:embed="rId3">
              <a:alphaModFix/>
            </a:blip>
            <a:stretch>
              <a:fillRect/>
            </a:stretch>
          </p:blipFill>
          <p:spPr>
            <a:xfrm>
              <a:off x="8079075" y="3515275"/>
              <a:ext cx="884450" cy="884450"/>
            </a:xfrm>
            <a:prstGeom prst="rect">
              <a:avLst/>
            </a:prstGeom>
            <a:noFill/>
            <a:ln>
              <a:noFill/>
            </a:ln>
          </p:spPr>
        </p:pic>
        <p:sp>
          <p:nvSpPr>
            <p:cNvPr id="159" name="Google Shape;159;p10"/>
            <p:cNvSpPr txBox="1"/>
            <p:nvPr/>
          </p:nvSpPr>
          <p:spPr>
            <a:xfrm>
              <a:off x="7804600" y="2987150"/>
              <a:ext cx="14334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33" b="1" i="1">
                  <a:solidFill>
                    <a:schemeClr val="dk1"/>
                  </a:solidFill>
                  <a:latin typeface="Lexend"/>
                  <a:ea typeface="Lexend"/>
                  <a:cs typeface="Lexend"/>
                  <a:sym typeface="Lexend"/>
                </a:rPr>
                <a:t>Scan for info</a:t>
              </a:r>
              <a:endParaRPr sz="1333" b="1" i="1">
                <a:solidFill>
                  <a:schemeClr val="dk1"/>
                </a:solidFill>
                <a:latin typeface="Lexend"/>
                <a:ea typeface="Lexend"/>
                <a:cs typeface="Lexend"/>
                <a:sym typeface="Lexend"/>
              </a:endParaRPr>
            </a:p>
            <a:p>
              <a:pPr marL="0" lvl="0" indent="0" algn="ctr" rtl="0">
                <a:spcBef>
                  <a:spcPts val="0"/>
                </a:spcBef>
                <a:spcAft>
                  <a:spcPts val="0"/>
                </a:spcAft>
                <a:buNone/>
              </a:pPr>
              <a:r>
                <a:rPr lang="en-GB" sz="1333" b="1" i="1">
                  <a:solidFill>
                    <a:schemeClr val="dk1"/>
                  </a:solidFill>
                  <a:latin typeface="Lexend"/>
                  <a:ea typeface="Lexend"/>
                  <a:cs typeface="Lexend"/>
                  <a:sym typeface="Lexend"/>
                </a:rPr>
                <a:t>&amp; book meeting</a:t>
              </a:r>
              <a:endParaRPr sz="1333" b="1" i="1">
                <a:solidFill>
                  <a:schemeClr val="dk1"/>
                </a:solidFill>
                <a:latin typeface="Lexend"/>
                <a:ea typeface="Lexend"/>
                <a:cs typeface="Lexend"/>
                <a:sym typeface="Lexend"/>
              </a:endParaRPr>
            </a:p>
          </p:txBody>
        </p:sp>
      </p:grpSp>
    </p:spTree>
    <p:extLst>
      <p:ext uri="{BB962C8B-B14F-4D97-AF65-F5344CB8AC3E}">
        <p14:creationId xmlns:p14="http://schemas.microsoft.com/office/powerpoint/2010/main" val="97532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lus Jakarta Sans"/>
              <a:buNone/>
              <a:defRPr sz="2800" b="1">
                <a:latin typeface="Plus Jakarta Sans"/>
                <a:ea typeface="Plus Jakarta Sans"/>
                <a:cs typeface="Plus Jakarta Sans"/>
                <a:sym typeface="Plus Jakarta Sans"/>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exend"/>
              <a:buChar char="●"/>
              <a:defRPr sz="1300">
                <a:solidFill>
                  <a:schemeClr val="accent1"/>
                </a:solidFill>
                <a:latin typeface="Lexend"/>
                <a:ea typeface="Lexend"/>
                <a:cs typeface="Lexend"/>
                <a:sym typeface="Lexend"/>
              </a:defRPr>
            </a:lvl1pPr>
            <a:lvl2pPr marL="914400" lvl="1"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2pPr>
            <a:lvl3pPr marL="1371600" lvl="2"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3pPr>
            <a:lvl4pPr marL="1828800" lvl="3"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4pPr>
            <a:lvl5pPr marL="2286000" lvl="4"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5pPr>
            <a:lvl6pPr marL="2743200" lvl="5"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6pPr>
            <a:lvl7pPr marL="3200400" lvl="6"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7pPr>
            <a:lvl8pPr marL="3657600" lvl="7" indent="-298450">
              <a:lnSpc>
                <a:spcPct val="115000"/>
              </a:lnSpc>
              <a:spcBef>
                <a:spcPts val="1600"/>
              </a:spcBef>
              <a:spcAft>
                <a:spcPts val="0"/>
              </a:spcAft>
              <a:buClr>
                <a:schemeClr val="accent1"/>
              </a:buClr>
              <a:buSzPts val="1100"/>
              <a:buFont typeface="Lexend"/>
              <a:buChar char="○"/>
              <a:defRPr sz="1100">
                <a:solidFill>
                  <a:schemeClr val="accent1"/>
                </a:solidFill>
                <a:latin typeface="Lexend"/>
                <a:ea typeface="Lexend"/>
                <a:cs typeface="Lexend"/>
                <a:sym typeface="Lexend"/>
              </a:defRPr>
            </a:lvl8pPr>
            <a:lvl9pPr marL="4114800" lvl="8" indent="-298450">
              <a:lnSpc>
                <a:spcPct val="115000"/>
              </a:lnSpc>
              <a:spcBef>
                <a:spcPts val="1600"/>
              </a:spcBef>
              <a:spcAft>
                <a:spcPts val="1600"/>
              </a:spcAft>
              <a:buClr>
                <a:schemeClr val="accent1"/>
              </a:buClr>
              <a:buSzPts val="1100"/>
              <a:buFont typeface="Lexend"/>
              <a:buChar char="■"/>
              <a:defRPr sz="1100">
                <a:solidFill>
                  <a:schemeClr val="accent1"/>
                </a:solidFill>
                <a:latin typeface="Lexend"/>
                <a:ea typeface="Lexend"/>
                <a:cs typeface="Lexend"/>
                <a:sym typeface="Lexend"/>
              </a:defRPr>
            </a:lvl9pPr>
          </a:lstStyle>
          <a:p>
            <a:endParaRPr/>
          </a:p>
        </p:txBody>
      </p:sp>
      <p:sp>
        <p:nvSpPr>
          <p:cNvPr id="8" name="Google Shape;8;p1"/>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accent1"/>
                </a:solidFill>
                <a:latin typeface="Lato"/>
                <a:ea typeface="Lato"/>
                <a:cs typeface="Lato"/>
                <a:sym typeface="Lato"/>
              </a:defRPr>
            </a:lvl1pPr>
            <a:lvl2pPr lvl="1" algn="r">
              <a:buNone/>
              <a:defRPr sz="1333">
                <a:solidFill>
                  <a:schemeClr val="accent1"/>
                </a:solidFill>
                <a:latin typeface="Lato"/>
                <a:ea typeface="Lato"/>
                <a:cs typeface="Lato"/>
                <a:sym typeface="Lato"/>
              </a:defRPr>
            </a:lvl2pPr>
            <a:lvl3pPr lvl="2" algn="r">
              <a:buNone/>
              <a:defRPr sz="1333">
                <a:solidFill>
                  <a:schemeClr val="accent1"/>
                </a:solidFill>
                <a:latin typeface="Lato"/>
                <a:ea typeface="Lato"/>
                <a:cs typeface="Lato"/>
                <a:sym typeface="Lato"/>
              </a:defRPr>
            </a:lvl3pPr>
            <a:lvl4pPr lvl="3" algn="r">
              <a:buNone/>
              <a:defRPr sz="1333">
                <a:solidFill>
                  <a:schemeClr val="accent1"/>
                </a:solidFill>
                <a:latin typeface="Lato"/>
                <a:ea typeface="Lato"/>
                <a:cs typeface="Lato"/>
                <a:sym typeface="Lato"/>
              </a:defRPr>
            </a:lvl4pPr>
            <a:lvl5pPr lvl="4" algn="r">
              <a:buNone/>
              <a:defRPr sz="1333">
                <a:solidFill>
                  <a:schemeClr val="accent1"/>
                </a:solidFill>
                <a:latin typeface="Lato"/>
                <a:ea typeface="Lato"/>
                <a:cs typeface="Lato"/>
                <a:sym typeface="Lato"/>
              </a:defRPr>
            </a:lvl5pPr>
            <a:lvl6pPr lvl="5" algn="r">
              <a:buNone/>
              <a:defRPr sz="1333">
                <a:solidFill>
                  <a:schemeClr val="accent1"/>
                </a:solidFill>
                <a:latin typeface="Lato"/>
                <a:ea typeface="Lato"/>
                <a:cs typeface="Lato"/>
                <a:sym typeface="Lato"/>
              </a:defRPr>
            </a:lvl6pPr>
            <a:lvl7pPr lvl="6" algn="r">
              <a:buNone/>
              <a:defRPr sz="1333">
                <a:solidFill>
                  <a:schemeClr val="accent1"/>
                </a:solidFill>
                <a:latin typeface="Lato"/>
                <a:ea typeface="Lato"/>
                <a:cs typeface="Lato"/>
                <a:sym typeface="Lato"/>
              </a:defRPr>
            </a:lvl7pPr>
            <a:lvl8pPr lvl="7" algn="r">
              <a:buNone/>
              <a:defRPr sz="1333">
                <a:solidFill>
                  <a:schemeClr val="accent1"/>
                </a:solidFill>
                <a:latin typeface="Lato"/>
                <a:ea typeface="Lato"/>
                <a:cs typeface="Lato"/>
                <a:sym typeface="Lato"/>
              </a:defRPr>
            </a:lvl8pPr>
            <a:lvl9pPr lvl="8" algn="r">
              <a:buNone/>
              <a:defRPr sz="1333">
                <a:solidFill>
                  <a:schemeClr val="accent1"/>
                </a:solidFill>
                <a:latin typeface="Lato"/>
                <a:ea typeface="Lato"/>
                <a:cs typeface="Lato"/>
                <a:sym typeface="La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495361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65"/>
          <p:cNvPicPr preferRelativeResize="0"/>
          <p:nvPr/>
        </p:nvPicPr>
        <p:blipFill rotWithShape="1">
          <a:blip r:embed="rId3">
            <a:alphaModFix/>
          </a:blip>
          <a:srcRect t="4742" b="4742"/>
          <a:stretch/>
        </p:blipFill>
        <p:spPr>
          <a:xfrm>
            <a:off x="1" y="650433"/>
            <a:ext cx="12192004" cy="6207571"/>
          </a:xfrm>
          <a:prstGeom prst="rect">
            <a:avLst/>
          </a:prstGeom>
          <a:noFill/>
          <a:ln>
            <a:noFill/>
          </a:ln>
        </p:spPr>
      </p:pic>
      <p:sp>
        <p:nvSpPr>
          <p:cNvPr id="625" name="Google Shape;625;p65"/>
          <p:cNvSpPr txBox="1">
            <a:spLocks noGrp="1"/>
          </p:cNvSpPr>
          <p:nvPr>
            <p:ph type="ctrTitle"/>
          </p:nvPr>
        </p:nvSpPr>
        <p:spPr>
          <a:xfrm>
            <a:off x="972600" y="3031333"/>
            <a:ext cx="9533600" cy="2219600"/>
          </a:xfrm>
          <a:prstGeom prst="rect">
            <a:avLst/>
          </a:prstGeom>
        </p:spPr>
        <p:txBody>
          <a:bodyPr spcFirstLastPara="1" wrap="square" lIns="121900" tIns="121900" rIns="121900" bIns="121900" anchor="t" anchorCtr="0">
            <a:noAutofit/>
          </a:bodyPr>
          <a:lstStyle/>
          <a:p>
            <a:r>
              <a:rPr lang="en-GB" sz="4400"/>
              <a:t>Turning Your </a:t>
            </a:r>
            <a:br>
              <a:rPr lang="en-GB" sz="4400"/>
            </a:br>
            <a:r>
              <a:rPr lang="en-GB" sz="4400"/>
              <a:t>Data into Dollars: </a:t>
            </a:r>
            <a:br>
              <a:rPr lang="en-GB" sz="4400"/>
            </a:br>
            <a:r>
              <a:rPr lang="en-GB" sz="4400"/>
              <a:t>The RevEfficiency Model</a:t>
            </a:r>
            <a:endParaRPr sz="4400"/>
          </a:p>
          <a:p>
            <a:endParaRPr sz="4400"/>
          </a:p>
          <a:p>
            <a:endParaRPr sz="4400"/>
          </a:p>
        </p:txBody>
      </p:sp>
      <p:sp>
        <p:nvSpPr>
          <p:cNvPr id="626" name="Google Shape;626;p65"/>
          <p:cNvSpPr txBox="1">
            <a:spLocks noGrp="1"/>
          </p:cNvSpPr>
          <p:nvPr>
            <p:ph type="subTitle" idx="1"/>
          </p:nvPr>
        </p:nvSpPr>
        <p:spPr>
          <a:xfrm>
            <a:off x="972751" y="5265763"/>
            <a:ext cx="6521200" cy="721600"/>
          </a:xfrm>
          <a:prstGeom prst="rect">
            <a:avLst/>
          </a:prstGeom>
        </p:spPr>
        <p:txBody>
          <a:bodyPr spcFirstLastPara="1" wrap="square" lIns="121900" tIns="121900" rIns="121900" bIns="121900" anchor="t" anchorCtr="0">
            <a:noAutofit/>
          </a:bodyPr>
          <a:lstStyle/>
          <a:p>
            <a:pPr marL="0" indent="0"/>
            <a:r>
              <a:rPr lang="en-GB" sz="1867"/>
              <a:t>Shawn Peterson | CEO Quantum Business</a:t>
            </a:r>
            <a:endParaRPr sz="1867"/>
          </a:p>
        </p:txBody>
      </p:sp>
      <p:pic>
        <p:nvPicPr>
          <p:cNvPr id="627" name="Google Shape;627;p65"/>
          <p:cNvPicPr preferRelativeResize="0"/>
          <p:nvPr/>
        </p:nvPicPr>
        <p:blipFill rotWithShape="1">
          <a:blip r:embed="rId4">
            <a:alphaModFix/>
          </a:blip>
          <a:srcRect r="50792"/>
          <a:stretch/>
        </p:blipFill>
        <p:spPr>
          <a:xfrm>
            <a:off x="1166867" y="2157301"/>
            <a:ext cx="3595135" cy="8740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74"/>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Database Enrichment</a:t>
            </a:r>
            <a:endParaRPr/>
          </a:p>
        </p:txBody>
      </p:sp>
      <p:sp>
        <p:nvSpPr>
          <p:cNvPr id="699" name="Google Shape;699;p74"/>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Data You Need for Key Contacts for Each Customer Account</a:t>
            </a:r>
            <a:endParaRPr/>
          </a:p>
        </p:txBody>
      </p:sp>
      <p:sp>
        <p:nvSpPr>
          <p:cNvPr id="700" name="Google Shape;700;p74"/>
          <p:cNvSpPr txBox="1">
            <a:spLocks noGrp="1"/>
          </p:cNvSpPr>
          <p:nvPr>
            <p:ph type="body" idx="2"/>
          </p:nvPr>
        </p:nvSpPr>
        <p:spPr>
          <a:xfrm>
            <a:off x="6898967" y="2771533"/>
            <a:ext cx="4499200" cy="3066000"/>
          </a:xfrm>
          <a:prstGeom prst="rect">
            <a:avLst/>
          </a:prstGeom>
        </p:spPr>
        <p:txBody>
          <a:bodyPr spcFirstLastPara="1" wrap="square" lIns="121900" tIns="121900" rIns="121900" bIns="121900" anchor="t" anchorCtr="0">
            <a:noAutofit/>
          </a:bodyPr>
          <a:lstStyle/>
          <a:p>
            <a:pPr marL="0" indent="0" algn="ctr">
              <a:lnSpc>
                <a:spcPct val="200000"/>
              </a:lnSpc>
              <a:buNone/>
            </a:pPr>
            <a:r>
              <a:rPr lang="en-GB" sz="1800" dirty="0"/>
              <a:t>Mobile Phone Numbers</a:t>
            </a:r>
            <a:endParaRPr sz="1800" dirty="0"/>
          </a:p>
          <a:p>
            <a:pPr marL="0" indent="0" algn="ctr">
              <a:lnSpc>
                <a:spcPct val="200000"/>
              </a:lnSpc>
              <a:spcBef>
                <a:spcPts val="2133"/>
              </a:spcBef>
              <a:buNone/>
            </a:pPr>
            <a:r>
              <a:rPr lang="en-GB" sz="1800" dirty="0"/>
              <a:t>Direct Dial Phone Numbers</a:t>
            </a:r>
            <a:endParaRPr sz="1800" dirty="0"/>
          </a:p>
          <a:p>
            <a:pPr marL="0" indent="0" algn="ctr">
              <a:lnSpc>
                <a:spcPct val="200000"/>
              </a:lnSpc>
              <a:spcBef>
                <a:spcPts val="2133"/>
              </a:spcBef>
              <a:spcAft>
                <a:spcPts val="2133"/>
              </a:spcAft>
              <a:buNone/>
            </a:pPr>
            <a:r>
              <a:rPr lang="en-GB" sz="1800" dirty="0"/>
              <a:t>Email Addresses</a:t>
            </a:r>
            <a:endParaRPr sz="1800" dirty="0"/>
          </a:p>
        </p:txBody>
      </p:sp>
      <p:cxnSp>
        <p:nvCxnSpPr>
          <p:cNvPr id="701" name="Google Shape;701;p74"/>
          <p:cNvCxnSpPr/>
          <p:nvPr/>
        </p:nvCxnSpPr>
        <p:spPr>
          <a:xfrm>
            <a:off x="6810900" y="3450772"/>
            <a:ext cx="4865200" cy="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74"/>
          <p:cNvCxnSpPr/>
          <p:nvPr/>
        </p:nvCxnSpPr>
        <p:spPr>
          <a:xfrm>
            <a:off x="6810900" y="4215367"/>
            <a:ext cx="48652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5"/>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Data Enrichment</a:t>
            </a:r>
            <a:endParaRPr/>
          </a:p>
        </p:txBody>
      </p:sp>
      <p:sp>
        <p:nvSpPr>
          <p:cNvPr id="708" name="Google Shape;708;p75"/>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dirty="0"/>
              <a:t>When was your last data enrichment? Is your data current?</a:t>
            </a:r>
            <a:endParaRPr dirty="0"/>
          </a:p>
        </p:txBody>
      </p:sp>
      <p:sp>
        <p:nvSpPr>
          <p:cNvPr id="709" name="Google Shape;709;p75"/>
          <p:cNvSpPr txBox="1">
            <a:spLocks noGrp="1"/>
          </p:cNvSpPr>
          <p:nvPr>
            <p:ph type="body" idx="2"/>
          </p:nvPr>
        </p:nvSpPr>
        <p:spPr>
          <a:xfrm>
            <a:off x="6898967" y="1525300"/>
            <a:ext cx="4499200" cy="4488000"/>
          </a:xfrm>
          <a:prstGeom prst="rect">
            <a:avLst/>
          </a:prstGeom>
        </p:spPr>
        <p:txBody>
          <a:bodyPr spcFirstLastPara="1" wrap="square" lIns="121900" tIns="121900" rIns="121900" bIns="121900" anchor="t" anchorCtr="0">
            <a:noAutofit/>
          </a:bodyPr>
          <a:lstStyle/>
          <a:p>
            <a:pPr marL="0" indent="0" algn="ctr">
              <a:lnSpc>
                <a:spcPct val="200000"/>
              </a:lnSpc>
              <a:buNone/>
            </a:pPr>
            <a:r>
              <a:rPr lang="en-GB" sz="2400" b="1"/>
              <a:t>Less than 6 months ago</a:t>
            </a:r>
            <a:endParaRPr sz="2400" b="1"/>
          </a:p>
          <a:p>
            <a:pPr marL="0" indent="0" algn="ctr">
              <a:lnSpc>
                <a:spcPct val="200000"/>
              </a:lnSpc>
              <a:spcBef>
                <a:spcPts val="2133"/>
              </a:spcBef>
              <a:buNone/>
            </a:pPr>
            <a:r>
              <a:rPr lang="en-GB" sz="2400" b="1"/>
              <a:t>6 months to 1 year ago</a:t>
            </a:r>
            <a:endParaRPr sz="2400" b="1"/>
          </a:p>
          <a:p>
            <a:pPr marL="0" indent="0" algn="ctr">
              <a:lnSpc>
                <a:spcPct val="200000"/>
              </a:lnSpc>
              <a:spcBef>
                <a:spcPts val="2133"/>
              </a:spcBef>
              <a:buNone/>
            </a:pPr>
            <a:r>
              <a:rPr lang="en-GB" sz="2400" b="1"/>
              <a:t>1+ years</a:t>
            </a:r>
            <a:endParaRPr sz="2400" b="1"/>
          </a:p>
          <a:p>
            <a:pPr marL="0" indent="0" algn="ctr">
              <a:lnSpc>
                <a:spcPct val="200000"/>
              </a:lnSpc>
              <a:spcBef>
                <a:spcPts val="2133"/>
              </a:spcBef>
              <a:buNone/>
            </a:pPr>
            <a:r>
              <a:rPr lang="en-GB" sz="2400" b="1"/>
              <a:t>3+ years</a:t>
            </a:r>
            <a:endParaRPr sz="2400" b="1"/>
          </a:p>
          <a:p>
            <a:pPr marL="0" indent="0" algn="ctr">
              <a:lnSpc>
                <a:spcPct val="200000"/>
              </a:lnSpc>
              <a:spcBef>
                <a:spcPts val="2133"/>
              </a:spcBef>
              <a:spcAft>
                <a:spcPts val="2133"/>
              </a:spcAft>
              <a:buNone/>
            </a:pPr>
            <a:r>
              <a:rPr lang="en-GB" sz="2400" b="1">
                <a:solidFill>
                  <a:schemeClr val="accent4"/>
                </a:solidFill>
              </a:rPr>
              <a:t>Longer?</a:t>
            </a:r>
            <a:endParaRPr sz="2400" b="1">
              <a:solidFill>
                <a:schemeClr val="accent4"/>
              </a:solidFill>
            </a:endParaRPr>
          </a:p>
        </p:txBody>
      </p:sp>
      <p:cxnSp>
        <p:nvCxnSpPr>
          <p:cNvPr id="710" name="Google Shape;710;p75"/>
          <p:cNvCxnSpPr/>
          <p:nvPr/>
        </p:nvCxnSpPr>
        <p:spPr>
          <a:xfrm>
            <a:off x="6810900" y="2299633"/>
            <a:ext cx="4865200" cy="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75"/>
          <p:cNvCxnSpPr/>
          <p:nvPr/>
        </p:nvCxnSpPr>
        <p:spPr>
          <a:xfrm>
            <a:off x="6810900" y="3429000"/>
            <a:ext cx="4865200" cy="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75"/>
          <p:cNvCxnSpPr/>
          <p:nvPr/>
        </p:nvCxnSpPr>
        <p:spPr>
          <a:xfrm>
            <a:off x="6810900" y="4386533"/>
            <a:ext cx="4865200" cy="0"/>
          </a:xfrm>
          <a:prstGeom prst="straightConnector1">
            <a:avLst/>
          </a:prstGeom>
          <a:noFill/>
          <a:ln w="9525" cap="flat" cmpd="sng">
            <a:solidFill>
              <a:schemeClr val="lt2"/>
            </a:solidFill>
            <a:prstDash val="solid"/>
            <a:round/>
            <a:headEnd type="none" w="med" len="med"/>
            <a:tailEnd type="none" w="med" len="med"/>
          </a:ln>
        </p:spPr>
      </p:cxnSp>
      <p:cxnSp>
        <p:nvCxnSpPr>
          <p:cNvPr id="713" name="Google Shape;713;p75"/>
          <p:cNvCxnSpPr/>
          <p:nvPr/>
        </p:nvCxnSpPr>
        <p:spPr>
          <a:xfrm>
            <a:off x="6810900" y="5395833"/>
            <a:ext cx="48652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76"/>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Data Decay</a:t>
            </a:r>
            <a:endParaRPr/>
          </a:p>
        </p:txBody>
      </p:sp>
      <p:sp>
        <p:nvSpPr>
          <p:cNvPr id="719" name="Google Shape;719;p76"/>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Statistics</a:t>
            </a:r>
            <a:endParaRPr/>
          </a:p>
        </p:txBody>
      </p:sp>
      <p:sp>
        <p:nvSpPr>
          <p:cNvPr id="720" name="Google Shape;720;p76"/>
          <p:cNvSpPr txBox="1">
            <a:spLocks noGrp="1"/>
          </p:cNvSpPr>
          <p:nvPr>
            <p:ph type="body" idx="2"/>
          </p:nvPr>
        </p:nvSpPr>
        <p:spPr>
          <a:xfrm>
            <a:off x="6898967" y="1803500"/>
            <a:ext cx="4842000" cy="4034000"/>
          </a:xfrm>
          <a:prstGeom prst="rect">
            <a:avLst/>
          </a:prstGeom>
        </p:spPr>
        <p:txBody>
          <a:bodyPr spcFirstLastPara="1" wrap="square" lIns="121900" tIns="121900" rIns="121900" bIns="121900" anchor="t" anchorCtr="0">
            <a:noAutofit/>
          </a:bodyPr>
          <a:lstStyle/>
          <a:p>
            <a:pPr marL="0" indent="0">
              <a:buNone/>
            </a:pPr>
            <a:r>
              <a:rPr lang="en-GB" sz="2133" b="1"/>
              <a:t>Contact Data Degradation Rate:</a:t>
            </a:r>
            <a:endParaRPr sz="2133" b="1"/>
          </a:p>
          <a:p>
            <a:pPr indent="-397923">
              <a:spcBef>
                <a:spcPts val="2133"/>
              </a:spcBef>
              <a:buSzPts val="1100"/>
              <a:buFont typeface="Arial"/>
              <a:buChar char="●"/>
            </a:pPr>
            <a:r>
              <a:rPr lang="en-GB" sz="1467" b="1"/>
              <a:t>Annually:</a:t>
            </a:r>
            <a:r>
              <a:rPr lang="en-GB" sz="1467"/>
              <a:t> On average, B2B data decays at a rate of approximately 30% per year.</a:t>
            </a:r>
            <a:endParaRPr sz="1467"/>
          </a:p>
          <a:p>
            <a:pPr indent="-397923">
              <a:buSzPts val="1100"/>
              <a:buFont typeface="Arial"/>
              <a:buChar char="●"/>
            </a:pPr>
            <a:r>
              <a:rPr lang="en-GB" sz="1467" b="1"/>
              <a:t>Monthly:</a:t>
            </a:r>
            <a:r>
              <a:rPr lang="en-GB" sz="1467"/>
              <a:t> This translates to about 2.5% per month.</a:t>
            </a:r>
            <a:endParaRPr sz="1467"/>
          </a:p>
          <a:p>
            <a:pPr marL="0" indent="0">
              <a:spcBef>
                <a:spcPts val="1600"/>
              </a:spcBef>
              <a:buNone/>
            </a:pPr>
            <a:r>
              <a:rPr lang="en-GB" sz="2133" b="1"/>
              <a:t>Job Changes:</a:t>
            </a:r>
            <a:endParaRPr sz="2133" b="1"/>
          </a:p>
          <a:p>
            <a:pPr indent="-397923">
              <a:spcBef>
                <a:spcPts val="1600"/>
              </a:spcBef>
              <a:buSzPts val="1100"/>
              <a:buFont typeface="Arial"/>
              <a:buChar char="●"/>
            </a:pPr>
            <a:r>
              <a:rPr lang="en-GB" sz="1467" b="1"/>
              <a:t>Annually:</a:t>
            </a:r>
            <a:r>
              <a:rPr lang="en-GB" sz="1467"/>
              <a:t> About 20-25% of employees change jobs each year, which can significantly impact contact data accuracy.</a:t>
            </a:r>
            <a:endParaRPr sz="1467"/>
          </a:p>
          <a:p>
            <a:pPr indent="-397923">
              <a:buSzPts val="1100"/>
              <a:buFont typeface="Arial"/>
              <a:buChar char="●"/>
            </a:pPr>
            <a:r>
              <a:rPr lang="en-GB" sz="1467" b="1"/>
              <a:t>Monthly:</a:t>
            </a:r>
            <a:r>
              <a:rPr lang="en-GB" sz="1467"/>
              <a:t> Approximately 1.75-2% of employees change jobs each month.</a:t>
            </a:r>
            <a:endParaRPr sz="1467"/>
          </a:p>
          <a:p>
            <a:pPr marL="0" indent="0">
              <a:spcBef>
                <a:spcPts val="1600"/>
              </a:spcBef>
              <a:spcAft>
                <a:spcPts val="2133"/>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8"/>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Segment Data </a:t>
            </a:r>
            <a:endParaRPr/>
          </a:p>
        </p:txBody>
      </p:sp>
      <p:sp>
        <p:nvSpPr>
          <p:cNvPr id="736" name="Google Shape;736;p78"/>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How in-depth is your segmentation?</a:t>
            </a:r>
            <a:endParaRPr/>
          </a:p>
        </p:txBody>
      </p:sp>
      <p:sp>
        <p:nvSpPr>
          <p:cNvPr id="737" name="Google Shape;737;p78"/>
          <p:cNvSpPr txBox="1">
            <a:spLocks noGrp="1"/>
          </p:cNvSpPr>
          <p:nvPr>
            <p:ph type="body" idx="2"/>
          </p:nvPr>
        </p:nvSpPr>
        <p:spPr>
          <a:xfrm>
            <a:off x="6395633" y="1234567"/>
            <a:ext cx="4690800" cy="5042800"/>
          </a:xfrm>
          <a:prstGeom prst="rect">
            <a:avLst/>
          </a:prstGeom>
        </p:spPr>
        <p:txBody>
          <a:bodyPr spcFirstLastPara="1" wrap="square" lIns="121900" tIns="121900" rIns="121900" bIns="121900" anchor="t" anchorCtr="0">
            <a:noAutofit/>
          </a:bodyPr>
          <a:lstStyle/>
          <a:p>
            <a:r>
              <a:rPr lang="en-GB" b="1" dirty="0"/>
              <a:t>Basic Segmentation</a:t>
            </a:r>
            <a:endParaRPr b="1" dirty="0"/>
          </a:p>
          <a:p>
            <a:pPr lvl="1">
              <a:spcBef>
                <a:spcPts val="0"/>
              </a:spcBef>
            </a:pPr>
            <a:r>
              <a:rPr lang="en-GB" sz="1300" dirty="0"/>
              <a:t>Leads</a:t>
            </a:r>
            <a:endParaRPr sz="1300" dirty="0"/>
          </a:p>
          <a:p>
            <a:pPr lvl="1">
              <a:spcBef>
                <a:spcPts val="0"/>
              </a:spcBef>
            </a:pPr>
            <a:r>
              <a:rPr lang="en-GB" sz="1300" dirty="0"/>
              <a:t>Customers</a:t>
            </a:r>
            <a:endParaRPr sz="1300" dirty="0"/>
          </a:p>
          <a:p>
            <a:pPr lvl="1">
              <a:spcBef>
                <a:spcPts val="0"/>
              </a:spcBef>
            </a:pPr>
            <a:r>
              <a:rPr lang="en-GB" sz="1300" dirty="0"/>
              <a:t>Former Customers</a:t>
            </a:r>
            <a:br>
              <a:rPr lang="en-GB" sz="1300" dirty="0"/>
            </a:br>
            <a:endParaRPr sz="1300" dirty="0"/>
          </a:p>
          <a:p>
            <a:r>
              <a:rPr lang="en-GB" b="1" dirty="0"/>
              <a:t>Intermediate Segmentation</a:t>
            </a:r>
            <a:endParaRPr b="1" dirty="0"/>
          </a:p>
          <a:p>
            <a:pPr lvl="1">
              <a:spcBef>
                <a:spcPts val="0"/>
              </a:spcBef>
            </a:pPr>
            <a:r>
              <a:rPr lang="en-GB" sz="1300" dirty="0"/>
              <a:t>Ideal Client Personas</a:t>
            </a:r>
            <a:endParaRPr sz="1300" dirty="0"/>
          </a:p>
          <a:p>
            <a:pPr lvl="1">
              <a:spcBef>
                <a:spcPts val="0"/>
              </a:spcBef>
            </a:pPr>
            <a:r>
              <a:rPr lang="en-GB" sz="1300" dirty="0"/>
              <a:t>Buyer Personas</a:t>
            </a:r>
            <a:endParaRPr sz="1300" dirty="0"/>
          </a:p>
          <a:p>
            <a:pPr lvl="1">
              <a:spcBef>
                <a:spcPts val="0"/>
              </a:spcBef>
            </a:pPr>
            <a:r>
              <a:rPr lang="en-GB" sz="1300" dirty="0"/>
              <a:t>Industry</a:t>
            </a:r>
            <a:br>
              <a:rPr lang="en-GB" sz="1300" dirty="0"/>
            </a:br>
            <a:endParaRPr sz="1300" dirty="0"/>
          </a:p>
          <a:p>
            <a:r>
              <a:rPr lang="en-GB" b="1" dirty="0"/>
              <a:t>Advanced Segmentation</a:t>
            </a:r>
            <a:endParaRPr b="1" dirty="0"/>
          </a:p>
          <a:p>
            <a:pPr lvl="1">
              <a:spcBef>
                <a:spcPts val="0"/>
              </a:spcBef>
            </a:pPr>
            <a:r>
              <a:rPr lang="en-GB" sz="1300" dirty="0"/>
              <a:t>Lead Score</a:t>
            </a:r>
            <a:endParaRPr sz="1300" dirty="0"/>
          </a:p>
          <a:p>
            <a:pPr lvl="1">
              <a:spcBef>
                <a:spcPts val="0"/>
              </a:spcBef>
            </a:pPr>
            <a:r>
              <a:rPr lang="en-GB" sz="1300" dirty="0" err="1"/>
              <a:t>Behavioral</a:t>
            </a:r>
            <a:endParaRPr sz="1300" dirty="0"/>
          </a:p>
          <a:p>
            <a:pPr lvl="1">
              <a:spcBef>
                <a:spcPts val="0"/>
              </a:spcBef>
            </a:pPr>
            <a:r>
              <a:rPr lang="en-GB" sz="1300" dirty="0"/>
              <a:t>Demographic &amp; Firmographic</a:t>
            </a:r>
            <a:endParaRPr sz="1300" dirty="0"/>
          </a:p>
          <a:p>
            <a:pPr lvl="1">
              <a:spcBef>
                <a:spcPts val="0"/>
              </a:spcBef>
            </a:pPr>
            <a:r>
              <a:rPr lang="en-GB" sz="1300" dirty="0"/>
              <a:t>Technographic</a:t>
            </a:r>
            <a:endParaRPr sz="1300" dirty="0"/>
          </a:p>
          <a:p>
            <a:pPr lvl="1">
              <a:spcBef>
                <a:spcPts val="0"/>
              </a:spcBef>
            </a:pPr>
            <a:r>
              <a:rPr lang="en-GB" sz="1300" dirty="0"/>
              <a:t>Event Based</a:t>
            </a:r>
            <a:endParaRPr sz="1300" dirty="0"/>
          </a:p>
          <a:p>
            <a:pPr lvl="1">
              <a:spcBef>
                <a:spcPts val="0"/>
              </a:spcBef>
            </a:pPr>
            <a:r>
              <a:rPr lang="en-GB" sz="1300" dirty="0"/>
              <a:t>Lifecycle Stages</a:t>
            </a:r>
            <a:endParaRPr sz="1300" dirty="0"/>
          </a:p>
          <a:p>
            <a:pPr lvl="1">
              <a:spcBef>
                <a:spcPts val="0"/>
              </a:spcBef>
            </a:pPr>
            <a:r>
              <a:rPr lang="en-GB" sz="1300" dirty="0"/>
              <a:t>Custom Insights</a:t>
            </a:r>
            <a:endParaRPr sz="1300" dirty="0"/>
          </a:p>
          <a:p>
            <a:pPr lvl="1">
              <a:spcBef>
                <a:spcPts val="0"/>
              </a:spcBef>
            </a:pPr>
            <a:r>
              <a:rPr lang="en-GB" sz="1300" dirty="0"/>
              <a:t>Campaign Engagement</a:t>
            </a:r>
            <a:endParaRPr sz="1300" dirty="0"/>
          </a:p>
          <a:p>
            <a:pPr lvl="1">
              <a:spcBef>
                <a:spcPts val="0"/>
              </a:spcBef>
            </a:pPr>
            <a:r>
              <a:rPr lang="en-GB" sz="1300" dirty="0"/>
              <a:t>Etc.</a:t>
            </a:r>
            <a:endParaRPr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7"/>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Current Customer Segmentation</a:t>
            </a:r>
            <a:endParaRPr/>
          </a:p>
        </p:txBody>
      </p:sp>
      <p:sp>
        <p:nvSpPr>
          <p:cNvPr id="726" name="Google Shape;726;p77"/>
          <p:cNvSpPr txBox="1">
            <a:spLocks noGrp="1"/>
          </p:cNvSpPr>
          <p:nvPr>
            <p:ph type="subTitle" idx="1"/>
          </p:nvPr>
        </p:nvSpPr>
        <p:spPr>
          <a:xfrm>
            <a:off x="973333" y="4215367"/>
            <a:ext cx="4401200" cy="1012000"/>
          </a:xfrm>
          <a:prstGeom prst="rect">
            <a:avLst/>
          </a:prstGeom>
        </p:spPr>
        <p:txBody>
          <a:bodyPr spcFirstLastPara="1" wrap="square" lIns="121900" tIns="121900" rIns="121900" bIns="121900" anchor="t" anchorCtr="0">
            <a:noAutofit/>
          </a:bodyPr>
          <a:lstStyle/>
          <a:p>
            <a:pPr marL="0" indent="0"/>
            <a:r>
              <a:rPr lang="en-GB"/>
              <a:t>Have you identified the right decision-makers for your products and services? </a:t>
            </a:r>
            <a:endParaRPr/>
          </a:p>
          <a:p>
            <a:pPr marL="0" indent="0"/>
            <a:endParaRPr/>
          </a:p>
        </p:txBody>
      </p:sp>
      <p:sp>
        <p:nvSpPr>
          <p:cNvPr id="727" name="Google Shape;727;p77"/>
          <p:cNvSpPr txBox="1">
            <a:spLocks noGrp="1"/>
          </p:cNvSpPr>
          <p:nvPr>
            <p:ph type="body" idx="2"/>
          </p:nvPr>
        </p:nvSpPr>
        <p:spPr>
          <a:xfrm>
            <a:off x="6289967" y="1054067"/>
            <a:ext cx="4690800" cy="5042800"/>
          </a:xfrm>
          <a:prstGeom prst="rect">
            <a:avLst/>
          </a:prstGeom>
        </p:spPr>
        <p:txBody>
          <a:bodyPr spcFirstLastPara="1" wrap="square" lIns="121900" tIns="121900" rIns="121900" bIns="121900" anchor="t" anchorCtr="0">
            <a:noAutofit/>
          </a:bodyPr>
          <a:lstStyle/>
          <a:p>
            <a:pPr>
              <a:buAutoNum type="arabicPeriod"/>
            </a:pPr>
            <a:r>
              <a:rPr lang="en-GB" sz="1800" dirty="0"/>
              <a:t>What products and services does each customer have?</a:t>
            </a:r>
            <a:endParaRPr sz="1800" dirty="0"/>
          </a:p>
          <a:p>
            <a:pPr>
              <a:buAutoNum type="arabicPeriod"/>
            </a:pPr>
            <a:r>
              <a:rPr lang="en-GB" sz="1800" dirty="0"/>
              <a:t>What products and services is each customer a good fit for?</a:t>
            </a:r>
            <a:endParaRPr sz="1800" dirty="0"/>
          </a:p>
          <a:p>
            <a:pPr>
              <a:buAutoNum type="arabicPeriod"/>
            </a:pPr>
            <a:r>
              <a:rPr lang="en-GB" sz="1800" dirty="0"/>
              <a:t>Who are the decision makers for each option?</a:t>
            </a:r>
            <a:endParaRPr sz="1800" dirty="0"/>
          </a:p>
          <a:p>
            <a:pPr>
              <a:buAutoNum type="arabicPeriod"/>
            </a:pPr>
            <a:r>
              <a:rPr lang="en-GB" sz="1800" dirty="0"/>
              <a:t>Where is this information housed and how is it leveraged?</a:t>
            </a:r>
            <a:endParaRPr sz="1800" dirty="0"/>
          </a:p>
          <a:p>
            <a:pPr marL="0" indent="0">
              <a:spcBef>
                <a:spcPts val="2133"/>
              </a:spcBef>
              <a:spcAft>
                <a:spcPts val="2133"/>
              </a:spcAft>
              <a:buNone/>
            </a:pPr>
            <a:endParaRPr dirty="0"/>
          </a:p>
        </p:txBody>
      </p:sp>
      <p:pic>
        <p:nvPicPr>
          <p:cNvPr id="728" name="Google Shape;728;p77"/>
          <p:cNvPicPr preferRelativeResize="0"/>
          <p:nvPr/>
        </p:nvPicPr>
        <p:blipFill>
          <a:blip r:embed="rId3">
            <a:alphaModFix/>
          </a:blip>
          <a:stretch>
            <a:fillRect/>
          </a:stretch>
        </p:blipFill>
        <p:spPr>
          <a:xfrm>
            <a:off x="6289957" y="3894527"/>
            <a:ext cx="5280771" cy="915333"/>
          </a:xfrm>
          <a:prstGeom prst="rect">
            <a:avLst/>
          </a:prstGeom>
          <a:noFill/>
          <a:ln>
            <a:noFill/>
          </a:ln>
        </p:spPr>
      </p:pic>
      <p:pic>
        <p:nvPicPr>
          <p:cNvPr id="729" name="Google Shape;729;p77"/>
          <p:cNvPicPr preferRelativeResize="0"/>
          <p:nvPr/>
        </p:nvPicPr>
        <p:blipFill>
          <a:blip r:embed="rId4">
            <a:alphaModFix/>
          </a:blip>
          <a:stretch>
            <a:fillRect/>
          </a:stretch>
        </p:blipFill>
        <p:spPr>
          <a:xfrm>
            <a:off x="6289967" y="4931967"/>
            <a:ext cx="5280765" cy="915333"/>
          </a:xfrm>
          <a:prstGeom prst="rect">
            <a:avLst/>
          </a:prstGeom>
          <a:noFill/>
          <a:ln>
            <a:noFill/>
          </a:ln>
        </p:spPr>
      </p:pic>
      <p:sp>
        <p:nvSpPr>
          <p:cNvPr id="730" name="Google Shape;730;p77"/>
          <p:cNvSpPr txBox="1"/>
          <p:nvPr/>
        </p:nvSpPr>
        <p:spPr>
          <a:xfrm>
            <a:off x="14103700" y="1216534"/>
            <a:ext cx="11550400" cy="512857"/>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733" kern="0">
              <a:solidFill>
                <a:srgbClr val="595959"/>
              </a:solidFill>
              <a:latin typeface="Lexend"/>
              <a:ea typeface="Lexend"/>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9"/>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Protect the Revenue Closest to You</a:t>
            </a:r>
            <a:endParaRPr/>
          </a:p>
        </p:txBody>
      </p:sp>
      <p:sp>
        <p:nvSpPr>
          <p:cNvPr id="743" name="Google Shape;743;p79"/>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Existing Customer Segmentation</a:t>
            </a:r>
            <a:endParaRPr/>
          </a:p>
        </p:txBody>
      </p:sp>
      <p:sp>
        <p:nvSpPr>
          <p:cNvPr id="744" name="Google Shape;744;p79"/>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r>
              <a:rPr lang="en-GB" sz="1800" dirty="0"/>
              <a:t>Product/Service</a:t>
            </a:r>
            <a:endParaRPr sz="1800" dirty="0"/>
          </a:p>
          <a:p>
            <a:r>
              <a:rPr lang="en-GB" sz="1800" dirty="0"/>
              <a:t>Prospect for Product/Service</a:t>
            </a:r>
            <a:endParaRPr sz="1800" dirty="0"/>
          </a:p>
          <a:p>
            <a:r>
              <a:rPr lang="en-GB" sz="1800" dirty="0"/>
              <a:t>Engagement Level</a:t>
            </a:r>
            <a:endParaRPr sz="1800" dirty="0"/>
          </a:p>
          <a:p>
            <a:r>
              <a:rPr lang="en-GB" sz="1800" dirty="0"/>
              <a:t>Purchase History</a:t>
            </a:r>
            <a:endParaRPr sz="1800" dirty="0"/>
          </a:p>
          <a:p>
            <a:r>
              <a:rPr lang="en-GB" sz="1800" dirty="0"/>
              <a:t>Feedback/Survey Responses</a:t>
            </a:r>
            <a:endParaRPr sz="1800" dirty="0"/>
          </a:p>
          <a:p>
            <a:r>
              <a:rPr lang="en-GB" sz="1800" dirty="0"/>
              <a:t>Identification and Tracking of Champions Within the Organization</a:t>
            </a:r>
            <a:endParaRPr sz="1800" dirty="0"/>
          </a:p>
          <a:p>
            <a:r>
              <a:rPr lang="en-GB" sz="1800" dirty="0"/>
              <a:t>Technologies Used</a:t>
            </a:r>
            <a:endParaRPr sz="1800" dirty="0"/>
          </a:p>
          <a:p>
            <a:r>
              <a:rPr lang="en-GB" sz="1800" dirty="0"/>
              <a:t>Loyalty Program Membership</a:t>
            </a:r>
            <a:endParaRPr sz="1800" dirty="0"/>
          </a:p>
          <a:p>
            <a:r>
              <a:rPr lang="en-GB" sz="1800" dirty="0"/>
              <a:t>Account Size</a:t>
            </a:r>
            <a:endParaRPr sz="1800" dirty="0"/>
          </a:p>
          <a:p>
            <a:r>
              <a:rPr lang="en-GB" sz="1800" dirty="0"/>
              <a:t>Contract Renewal Rate</a:t>
            </a:r>
            <a:endParaRPr sz="1800" dirty="0"/>
          </a:p>
          <a:p>
            <a:r>
              <a:rPr lang="en-GB" sz="1800" dirty="0"/>
              <a:t>Communication Preferences</a:t>
            </a:r>
            <a:endParaRPr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80"/>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Current Customer Insights and Triggers</a:t>
            </a:r>
            <a:endParaRPr/>
          </a:p>
        </p:txBody>
      </p:sp>
      <p:sp>
        <p:nvSpPr>
          <p:cNvPr id="750" name="Google Shape;750;p80"/>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Key moments and behaviors that signal the need for engagement.</a:t>
            </a:r>
            <a:endParaRPr/>
          </a:p>
        </p:txBody>
      </p:sp>
      <p:sp>
        <p:nvSpPr>
          <p:cNvPr id="751" name="Google Shape;751;p80"/>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pPr>
              <a:spcBef>
                <a:spcPts val="1600"/>
              </a:spcBef>
            </a:pPr>
            <a:r>
              <a:rPr lang="en-GB" sz="1800" dirty="0"/>
              <a:t>Key Contact Moves</a:t>
            </a:r>
            <a:endParaRPr sz="1800" dirty="0"/>
          </a:p>
          <a:p>
            <a:r>
              <a:rPr lang="en-GB" sz="1800" dirty="0"/>
              <a:t>Champion Moves</a:t>
            </a:r>
            <a:endParaRPr sz="1800" dirty="0"/>
          </a:p>
          <a:p>
            <a:r>
              <a:rPr lang="en-GB" sz="1800" dirty="0"/>
              <a:t>Customer is Growing</a:t>
            </a:r>
            <a:endParaRPr sz="1800" dirty="0"/>
          </a:p>
          <a:p>
            <a:r>
              <a:rPr lang="en-GB" sz="1800" dirty="0"/>
              <a:t>Customer Intent</a:t>
            </a:r>
            <a:endParaRPr sz="1800" dirty="0"/>
          </a:p>
          <a:p>
            <a:r>
              <a:rPr lang="en-GB" sz="1800" dirty="0"/>
              <a:t>Customer Purchases New Technology</a:t>
            </a:r>
            <a:endParaRPr sz="1800" dirty="0"/>
          </a:p>
          <a:p>
            <a:r>
              <a:rPr lang="en-GB" sz="1800" dirty="0"/>
              <a:t>Customer Job Postings</a:t>
            </a:r>
            <a:endParaRPr sz="1800" dirty="0"/>
          </a:p>
          <a:p>
            <a:r>
              <a:rPr lang="en-GB" sz="1800" dirty="0"/>
              <a:t>Marketplace Changes</a:t>
            </a:r>
            <a:endParaRPr sz="1800" dirty="0"/>
          </a:p>
          <a:p>
            <a:r>
              <a:rPr lang="en-GB" sz="1800" dirty="0"/>
              <a:t>Mergers &amp; Acquisitions</a:t>
            </a:r>
            <a:endParaRPr sz="1800" dirty="0"/>
          </a:p>
          <a:p>
            <a:r>
              <a:rPr lang="en-GB" sz="1800" dirty="0"/>
              <a:t>Consolidation</a:t>
            </a:r>
            <a:endParaRPr sz="1800" dirty="0"/>
          </a:p>
          <a:p>
            <a:pPr marL="0" indent="0">
              <a:spcBef>
                <a:spcPts val="1600"/>
              </a:spcBef>
              <a:spcAft>
                <a:spcPts val="2133"/>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81"/>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Systemized Retention Strategies</a:t>
            </a:r>
            <a:endParaRPr/>
          </a:p>
        </p:txBody>
      </p:sp>
      <p:sp>
        <p:nvSpPr>
          <p:cNvPr id="757" name="Google Shape;757;p81"/>
          <p:cNvSpPr txBox="1">
            <a:spLocks noGrp="1"/>
          </p:cNvSpPr>
          <p:nvPr>
            <p:ph type="subTitle" idx="1"/>
          </p:nvPr>
        </p:nvSpPr>
        <p:spPr>
          <a:xfrm>
            <a:off x="973333" y="3814333"/>
            <a:ext cx="4401200" cy="1012000"/>
          </a:xfrm>
          <a:prstGeom prst="rect">
            <a:avLst/>
          </a:prstGeom>
        </p:spPr>
        <p:txBody>
          <a:bodyPr spcFirstLastPara="1" wrap="square" lIns="121900" tIns="121900" rIns="121900" bIns="121900" anchor="t" anchorCtr="0">
            <a:noAutofit/>
          </a:bodyPr>
          <a:lstStyle/>
          <a:p>
            <a:pPr marL="0" indent="0"/>
            <a:r>
              <a:rPr lang="en-GB"/>
              <a:t>By leveraging targeted segmentations, you can implement effective, personalized retention efforts that drive meaningful results.</a:t>
            </a:r>
            <a:endParaRPr/>
          </a:p>
        </p:txBody>
      </p:sp>
      <p:sp>
        <p:nvSpPr>
          <p:cNvPr id="758" name="Google Shape;758;p81"/>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r>
              <a:rPr lang="en-GB" sz="1800" dirty="0"/>
              <a:t>Automated, but Personalized Communication</a:t>
            </a:r>
            <a:endParaRPr sz="1800" dirty="0"/>
          </a:p>
          <a:p>
            <a:r>
              <a:rPr lang="en-GB" sz="1800" dirty="0"/>
              <a:t>Loyalty Programs</a:t>
            </a:r>
            <a:endParaRPr sz="1800" dirty="0"/>
          </a:p>
          <a:p>
            <a:r>
              <a:rPr lang="en-GB" sz="1800" dirty="0"/>
              <a:t>Educational Content and Resources</a:t>
            </a:r>
            <a:endParaRPr sz="1800" dirty="0"/>
          </a:p>
          <a:p>
            <a:r>
              <a:rPr lang="en-GB" sz="1800" dirty="0"/>
              <a:t>Renewal Reminders and Incentives</a:t>
            </a:r>
            <a:endParaRPr sz="1800" dirty="0"/>
          </a:p>
          <a:p>
            <a:r>
              <a:rPr lang="en-GB" sz="1800" dirty="0"/>
              <a:t>Automated Nurture Campaigns</a:t>
            </a:r>
            <a:endParaRPr sz="1800" dirty="0"/>
          </a:p>
          <a:p>
            <a:r>
              <a:rPr lang="en-GB" sz="1800" dirty="0"/>
              <a:t>Regular QBRs and Ability to Leverage Findings</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2"/>
        <p:cNvGrpSpPr/>
        <p:nvPr/>
      </p:nvGrpSpPr>
      <p:grpSpPr>
        <a:xfrm>
          <a:off x="0" y="0"/>
          <a:ext cx="0" cy="0"/>
          <a:chOff x="0" y="0"/>
          <a:chExt cx="0" cy="0"/>
        </a:xfrm>
      </p:grpSpPr>
      <p:sp>
        <p:nvSpPr>
          <p:cNvPr id="763" name="Google Shape;763;p82"/>
          <p:cNvSpPr txBox="1">
            <a:spLocks noGrp="1"/>
          </p:cNvSpPr>
          <p:nvPr>
            <p:ph type="title"/>
          </p:nvPr>
        </p:nvSpPr>
        <p:spPr>
          <a:xfrm>
            <a:off x="972600" y="2741833"/>
            <a:ext cx="9615200" cy="1057200"/>
          </a:xfrm>
          <a:prstGeom prst="rect">
            <a:avLst/>
          </a:prstGeom>
        </p:spPr>
        <p:txBody>
          <a:bodyPr spcFirstLastPara="1" wrap="square" lIns="121900" tIns="121900" rIns="121900" bIns="121900" anchor="t" anchorCtr="0">
            <a:noAutofit/>
          </a:bodyPr>
          <a:lstStyle/>
          <a:p>
            <a:r>
              <a:rPr lang="en-GB"/>
              <a:t>Step 2: Grow</a:t>
            </a:r>
            <a:endParaRPr/>
          </a:p>
        </p:txBody>
      </p:sp>
      <p:sp>
        <p:nvSpPr>
          <p:cNvPr id="764" name="Google Shape;764;p82"/>
          <p:cNvSpPr txBox="1">
            <a:spLocks noGrp="1"/>
          </p:cNvSpPr>
          <p:nvPr>
            <p:ph type="subTitle" idx="1"/>
          </p:nvPr>
        </p:nvSpPr>
        <p:spPr>
          <a:xfrm>
            <a:off x="972836" y="3799033"/>
            <a:ext cx="10250800" cy="721600"/>
          </a:xfrm>
          <a:prstGeom prst="rect">
            <a:avLst/>
          </a:prstGeom>
        </p:spPr>
        <p:txBody>
          <a:bodyPr spcFirstLastPara="1" wrap="square" lIns="121900" tIns="121900" rIns="121900" bIns="121900" anchor="t" anchorCtr="0">
            <a:noAutofit/>
          </a:bodyPr>
          <a:lstStyle/>
          <a:p>
            <a:pPr marL="0" indent="0"/>
            <a:r>
              <a:rPr lang="en-GB"/>
              <a:t>Cross-Sell</a:t>
            </a:r>
            <a:endParaRPr/>
          </a:p>
          <a:p>
            <a:pPr marL="0" indent="0"/>
            <a:r>
              <a:rPr lang="en-GB"/>
              <a:t>Upsell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3"/>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Untapped Opportunities</a:t>
            </a:r>
            <a:endParaRPr/>
          </a:p>
        </p:txBody>
      </p:sp>
      <p:sp>
        <p:nvSpPr>
          <p:cNvPr id="770" name="Google Shape;770;p83"/>
          <p:cNvSpPr txBox="1">
            <a:spLocks noGrp="1"/>
          </p:cNvSpPr>
          <p:nvPr>
            <p:ph type="subTitle" idx="1"/>
          </p:nvPr>
        </p:nvSpPr>
        <p:spPr>
          <a:xfrm>
            <a:off x="973333" y="3314500"/>
            <a:ext cx="4401200" cy="2177600"/>
          </a:xfrm>
          <a:prstGeom prst="rect">
            <a:avLst/>
          </a:prstGeom>
        </p:spPr>
        <p:txBody>
          <a:bodyPr spcFirstLastPara="1" wrap="square" lIns="121900" tIns="121900" rIns="121900" bIns="121900" anchor="t" anchorCtr="0">
            <a:noAutofit/>
          </a:bodyPr>
          <a:lstStyle/>
          <a:p>
            <a:pPr marL="0" indent="0"/>
            <a:r>
              <a:rPr lang="en-GB"/>
              <a:t>“It is</a:t>
            </a:r>
            <a:r>
              <a:rPr lang="en-GB">
                <a:solidFill>
                  <a:schemeClr val="accent4"/>
                </a:solidFill>
              </a:rPr>
              <a:t> 5-25 times more expensive</a:t>
            </a:r>
            <a:r>
              <a:rPr lang="en-GB"/>
              <a:t> to acquire a new customer than it is to retain an existing one." </a:t>
            </a:r>
            <a:endParaRPr/>
          </a:p>
          <a:p>
            <a:pPr marL="0" indent="0"/>
            <a:endParaRPr/>
          </a:p>
          <a:p>
            <a:pPr marL="0" indent="0"/>
            <a:r>
              <a:rPr lang="en-GB" sz="1467" i="1"/>
              <a:t>(Source: Harvard Business Review)</a:t>
            </a:r>
            <a:endParaRPr sz="1467" i="1"/>
          </a:p>
        </p:txBody>
      </p:sp>
      <p:sp>
        <p:nvSpPr>
          <p:cNvPr id="771" name="Google Shape;771;p83"/>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pPr>
              <a:buAutoNum type="arabicPeriod"/>
            </a:pPr>
            <a:r>
              <a:rPr lang="en-GB" sz="1800" dirty="0"/>
              <a:t>Are you satisfied with your current cross-sell rate?</a:t>
            </a:r>
            <a:br>
              <a:rPr lang="en-GB" sz="1800" dirty="0"/>
            </a:br>
            <a:endParaRPr sz="1800" dirty="0"/>
          </a:p>
          <a:p>
            <a:pPr>
              <a:buAutoNum type="arabicPeriod"/>
            </a:pPr>
            <a:r>
              <a:rPr lang="en-GB" sz="1800" dirty="0"/>
              <a:t>Do you believe there is a lot of money being left on the table within your current customer base?</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1"/>
        <p:cNvGrpSpPr/>
        <p:nvPr/>
      </p:nvGrpSpPr>
      <p:grpSpPr>
        <a:xfrm>
          <a:off x="0" y="0"/>
          <a:ext cx="0" cy="0"/>
          <a:chOff x="0" y="0"/>
          <a:chExt cx="0" cy="0"/>
        </a:xfrm>
      </p:grpSpPr>
      <p:sp>
        <p:nvSpPr>
          <p:cNvPr id="632" name="Google Shape;632;p66"/>
          <p:cNvSpPr txBox="1">
            <a:spLocks noGrp="1"/>
          </p:cNvSpPr>
          <p:nvPr>
            <p:ph type="title"/>
          </p:nvPr>
        </p:nvSpPr>
        <p:spPr>
          <a:xfrm>
            <a:off x="1744200" y="1758200"/>
            <a:ext cx="9480000" cy="713600"/>
          </a:xfrm>
          <a:prstGeom prst="rect">
            <a:avLst/>
          </a:prstGeom>
        </p:spPr>
        <p:txBody>
          <a:bodyPr spcFirstLastPara="1" wrap="square" lIns="121900" tIns="121900" rIns="121900" bIns="121900" anchor="t" anchorCtr="0">
            <a:noAutofit/>
          </a:bodyPr>
          <a:lstStyle/>
          <a:p>
            <a:r>
              <a:rPr lang="en-GB" sz="4800"/>
              <a:t>TOC: Day 2</a:t>
            </a:r>
            <a:endParaRPr sz="4800"/>
          </a:p>
        </p:txBody>
      </p:sp>
      <p:sp>
        <p:nvSpPr>
          <p:cNvPr id="633" name="Google Shape;633;p66"/>
          <p:cNvSpPr txBox="1"/>
          <p:nvPr/>
        </p:nvSpPr>
        <p:spPr>
          <a:xfrm>
            <a:off x="1725117" y="3070959"/>
            <a:ext cx="2143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a:solidFill>
                  <a:srgbClr val="FFFFFF"/>
                </a:solidFill>
                <a:latin typeface="Lexend"/>
                <a:ea typeface="Lexend"/>
                <a:cs typeface="Lexend"/>
                <a:sym typeface="Lexend"/>
              </a:rPr>
              <a:t>Introduction</a:t>
            </a:r>
            <a:endParaRPr sz="1733" kern="0">
              <a:solidFill>
                <a:srgbClr val="FFFFFF"/>
              </a:solidFill>
              <a:latin typeface="Lexend"/>
              <a:ea typeface="Lexend"/>
              <a:cs typeface="Lexend"/>
              <a:sym typeface="Lexend"/>
            </a:endParaRPr>
          </a:p>
        </p:txBody>
      </p:sp>
      <p:sp>
        <p:nvSpPr>
          <p:cNvPr id="634" name="Google Shape;634;p66"/>
          <p:cNvSpPr txBox="1"/>
          <p:nvPr/>
        </p:nvSpPr>
        <p:spPr>
          <a:xfrm>
            <a:off x="1725117" y="3606559"/>
            <a:ext cx="2143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a:solidFill>
                  <a:srgbClr val="FFFFFF"/>
                </a:solidFill>
                <a:latin typeface="Lexend"/>
                <a:ea typeface="Lexend"/>
                <a:cs typeface="Lexend"/>
                <a:sym typeface="Lexend"/>
              </a:rPr>
              <a:t>Quantum’s Rev Efficiency Model</a:t>
            </a:r>
            <a:endParaRPr sz="1733" kern="0">
              <a:solidFill>
                <a:srgbClr val="FFFFFF"/>
              </a:solidFill>
              <a:latin typeface="Lexend"/>
              <a:ea typeface="Lexend"/>
              <a:cs typeface="Lexend"/>
              <a:sym typeface="Lexend"/>
            </a:endParaRPr>
          </a:p>
        </p:txBody>
      </p:sp>
      <p:sp>
        <p:nvSpPr>
          <p:cNvPr id="635" name="Google Shape;635;p66"/>
          <p:cNvSpPr txBox="1"/>
          <p:nvPr/>
        </p:nvSpPr>
        <p:spPr>
          <a:xfrm>
            <a:off x="1725117" y="4142159"/>
            <a:ext cx="2143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dirty="0">
                <a:solidFill>
                  <a:srgbClr val="FFFFFF"/>
                </a:solidFill>
                <a:latin typeface="Lexend"/>
                <a:ea typeface="Lexend"/>
                <a:cs typeface="Lexend"/>
                <a:sym typeface="Lexend"/>
              </a:rPr>
              <a:t>Step 1: Keep</a:t>
            </a:r>
            <a:endParaRPr sz="1733" kern="0" dirty="0">
              <a:solidFill>
                <a:srgbClr val="FFFFFF"/>
              </a:solidFill>
              <a:latin typeface="Lexend"/>
              <a:ea typeface="Lexend"/>
              <a:cs typeface="Lexend"/>
              <a:sym typeface="Lexend"/>
            </a:endParaRPr>
          </a:p>
        </p:txBody>
      </p:sp>
      <p:sp>
        <p:nvSpPr>
          <p:cNvPr id="636" name="Google Shape;636;p66"/>
          <p:cNvSpPr txBox="1"/>
          <p:nvPr/>
        </p:nvSpPr>
        <p:spPr>
          <a:xfrm>
            <a:off x="1725117" y="4677759"/>
            <a:ext cx="2143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dirty="0">
                <a:solidFill>
                  <a:srgbClr val="FFFFFF"/>
                </a:solidFill>
                <a:latin typeface="Lexend"/>
                <a:ea typeface="Lexend"/>
                <a:cs typeface="Lexend"/>
                <a:sym typeface="Lexend"/>
              </a:rPr>
              <a:t>Step 2: Grow</a:t>
            </a:r>
            <a:endParaRPr sz="1733" kern="0" dirty="0">
              <a:solidFill>
                <a:srgbClr val="FFFFFF"/>
              </a:solidFill>
              <a:latin typeface="Lexend"/>
              <a:ea typeface="Lexend"/>
              <a:cs typeface="Lexend"/>
              <a:sym typeface="Lexend"/>
            </a:endParaRPr>
          </a:p>
        </p:txBody>
      </p:sp>
      <p:sp>
        <p:nvSpPr>
          <p:cNvPr id="637" name="Google Shape;637;p66"/>
          <p:cNvSpPr txBox="1"/>
          <p:nvPr/>
        </p:nvSpPr>
        <p:spPr>
          <a:xfrm>
            <a:off x="4597909" y="3070959"/>
            <a:ext cx="2179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dirty="0">
                <a:solidFill>
                  <a:srgbClr val="FFFFFF"/>
                </a:solidFill>
                <a:latin typeface="Lexend"/>
                <a:ea typeface="Lexend"/>
                <a:cs typeface="Lexend"/>
                <a:sym typeface="Lexend"/>
              </a:rPr>
              <a:t>Step 3: Multiply</a:t>
            </a:r>
            <a:endParaRPr sz="1733" kern="0" dirty="0">
              <a:solidFill>
                <a:srgbClr val="FFFFFF"/>
              </a:solidFill>
              <a:latin typeface="Lexend"/>
              <a:ea typeface="Lexend"/>
              <a:cs typeface="Lexend"/>
              <a:sym typeface="Lexend"/>
            </a:endParaRPr>
          </a:p>
        </p:txBody>
      </p:sp>
      <p:sp>
        <p:nvSpPr>
          <p:cNvPr id="638" name="Google Shape;638;p66"/>
          <p:cNvSpPr txBox="1"/>
          <p:nvPr/>
        </p:nvSpPr>
        <p:spPr>
          <a:xfrm>
            <a:off x="4597909" y="3606559"/>
            <a:ext cx="2179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dirty="0">
                <a:solidFill>
                  <a:srgbClr val="FFFFFF"/>
                </a:solidFill>
                <a:latin typeface="Lexend"/>
                <a:ea typeface="Lexend"/>
                <a:cs typeface="Lexend"/>
                <a:sym typeface="Lexend"/>
              </a:rPr>
              <a:t>Step 4: Convert</a:t>
            </a:r>
            <a:endParaRPr sz="1733" kern="0" dirty="0">
              <a:solidFill>
                <a:srgbClr val="FFFFFF"/>
              </a:solidFill>
              <a:latin typeface="Lexend"/>
              <a:ea typeface="Lexend"/>
              <a:cs typeface="Lexend"/>
              <a:sym typeface="Lexend"/>
            </a:endParaRPr>
          </a:p>
        </p:txBody>
      </p:sp>
      <p:sp>
        <p:nvSpPr>
          <p:cNvPr id="639" name="Google Shape;639;p66"/>
          <p:cNvSpPr txBox="1"/>
          <p:nvPr/>
        </p:nvSpPr>
        <p:spPr>
          <a:xfrm>
            <a:off x="4597909" y="4142159"/>
            <a:ext cx="2179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dirty="0">
                <a:solidFill>
                  <a:srgbClr val="FFFFFF"/>
                </a:solidFill>
                <a:latin typeface="Lexend"/>
                <a:ea typeface="Lexend"/>
                <a:cs typeface="Lexend"/>
                <a:sym typeface="Lexend"/>
              </a:rPr>
              <a:t>Step 5: Expand</a:t>
            </a:r>
            <a:endParaRPr sz="1733" kern="0" dirty="0">
              <a:solidFill>
                <a:srgbClr val="FFFFFF"/>
              </a:solidFill>
              <a:latin typeface="Lexend"/>
              <a:ea typeface="Lexend"/>
              <a:cs typeface="Lexend"/>
              <a:sym typeface="Lexend"/>
            </a:endParaRPr>
          </a:p>
        </p:txBody>
      </p:sp>
      <p:sp>
        <p:nvSpPr>
          <p:cNvPr id="640" name="Google Shape;640;p66"/>
          <p:cNvSpPr txBox="1"/>
          <p:nvPr/>
        </p:nvSpPr>
        <p:spPr>
          <a:xfrm>
            <a:off x="4597909" y="4677759"/>
            <a:ext cx="21796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a:solidFill>
                  <a:srgbClr val="FFFFFF"/>
                </a:solidFill>
                <a:latin typeface="Lexend"/>
                <a:ea typeface="Lexend"/>
                <a:cs typeface="Lexend"/>
                <a:sym typeface="Lexend"/>
              </a:rPr>
              <a:t>Today’s Offers</a:t>
            </a:r>
            <a:endParaRPr sz="1733" kern="0">
              <a:solidFill>
                <a:srgbClr val="FFFFFF"/>
              </a:solidFill>
              <a:latin typeface="Lexend"/>
              <a:ea typeface="Lexend"/>
              <a:cs typeface="Lexend"/>
              <a:sym typeface="Lexend"/>
            </a:endParaRPr>
          </a:p>
        </p:txBody>
      </p:sp>
      <p:sp>
        <p:nvSpPr>
          <p:cNvPr id="641" name="Google Shape;641;p66"/>
          <p:cNvSpPr txBox="1"/>
          <p:nvPr/>
        </p:nvSpPr>
        <p:spPr>
          <a:xfrm>
            <a:off x="7481513" y="3070959"/>
            <a:ext cx="16548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a:solidFill>
                  <a:srgbClr val="FFFFFF"/>
                </a:solidFill>
                <a:latin typeface="Lexend"/>
                <a:ea typeface="Lexend"/>
                <a:cs typeface="Lexend"/>
                <a:sym typeface="Lexend"/>
              </a:rPr>
              <a:t>Q&amp;A</a:t>
            </a:r>
            <a:endParaRPr sz="1733" kern="0">
              <a:solidFill>
                <a:srgbClr val="FFFFFF"/>
              </a:solidFill>
              <a:latin typeface="Lexend"/>
              <a:ea typeface="Lexend"/>
              <a:cs typeface="Lexend"/>
              <a:sym typeface="Lexend"/>
            </a:endParaRPr>
          </a:p>
        </p:txBody>
      </p:sp>
      <p:sp>
        <p:nvSpPr>
          <p:cNvPr id="642" name="Google Shape;642;p66"/>
          <p:cNvSpPr txBox="1"/>
          <p:nvPr/>
        </p:nvSpPr>
        <p:spPr>
          <a:xfrm>
            <a:off x="7481513" y="3606559"/>
            <a:ext cx="16548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GB" sz="1733" kern="0">
                <a:solidFill>
                  <a:srgbClr val="FFFFFF"/>
                </a:solidFill>
                <a:latin typeface="Lexend"/>
                <a:ea typeface="Lexend"/>
                <a:cs typeface="Lexend"/>
                <a:sym typeface="Lexend"/>
              </a:rPr>
              <a:t>Next Steps</a:t>
            </a:r>
            <a:endParaRPr sz="1733" kern="0">
              <a:solidFill>
                <a:srgbClr val="FFFFFF"/>
              </a:solidFill>
              <a:latin typeface="Lexend"/>
              <a:ea typeface="Lexend"/>
              <a:cs typeface="Lexend"/>
              <a:sym typeface="Lexend"/>
            </a:endParaRPr>
          </a:p>
        </p:txBody>
      </p:sp>
      <p:sp>
        <p:nvSpPr>
          <p:cNvPr id="643" name="Google Shape;643;p66"/>
          <p:cNvSpPr txBox="1"/>
          <p:nvPr/>
        </p:nvSpPr>
        <p:spPr>
          <a:xfrm>
            <a:off x="7481513" y="4142159"/>
            <a:ext cx="1654800" cy="4340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1733" kern="0">
              <a:solidFill>
                <a:srgbClr val="FFFFFF"/>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84"/>
          <p:cNvSpPr txBox="1">
            <a:spLocks noGrp="1"/>
          </p:cNvSpPr>
          <p:nvPr>
            <p:ph type="title"/>
          </p:nvPr>
        </p:nvSpPr>
        <p:spPr>
          <a:xfrm>
            <a:off x="973333" y="1758200"/>
            <a:ext cx="2967600" cy="2249600"/>
          </a:xfrm>
          <a:prstGeom prst="rect">
            <a:avLst/>
          </a:prstGeom>
        </p:spPr>
        <p:txBody>
          <a:bodyPr spcFirstLastPara="1" wrap="square" lIns="121900" tIns="121900" rIns="121900" bIns="121900" anchor="t" anchorCtr="0">
            <a:noAutofit/>
          </a:bodyPr>
          <a:lstStyle/>
          <a:p>
            <a:r>
              <a:rPr lang="en-GB"/>
              <a:t>What We Know</a:t>
            </a:r>
            <a:endParaRPr/>
          </a:p>
        </p:txBody>
      </p:sp>
      <p:sp>
        <p:nvSpPr>
          <p:cNvPr id="777" name="Google Shape;777;p84"/>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Data Needed to Cross-Sell and Upsell Your Current Customers</a:t>
            </a:r>
            <a:endParaRPr/>
          </a:p>
        </p:txBody>
      </p:sp>
      <p:sp>
        <p:nvSpPr>
          <p:cNvPr id="778" name="Google Shape;778;p84"/>
          <p:cNvSpPr txBox="1">
            <a:spLocks noGrp="1"/>
          </p:cNvSpPr>
          <p:nvPr>
            <p:ph type="body" idx="2"/>
          </p:nvPr>
        </p:nvSpPr>
        <p:spPr>
          <a:xfrm>
            <a:off x="6942510" y="903590"/>
            <a:ext cx="4499200" cy="4738000"/>
          </a:xfrm>
          <a:prstGeom prst="rect">
            <a:avLst/>
          </a:prstGeom>
        </p:spPr>
        <p:txBody>
          <a:bodyPr spcFirstLastPara="1" wrap="square" lIns="121900" tIns="121900" rIns="121900" bIns="121900" anchor="t" anchorCtr="0">
            <a:noAutofit/>
          </a:bodyPr>
          <a:lstStyle/>
          <a:p>
            <a:pPr marL="0" indent="0">
              <a:buNone/>
            </a:pPr>
            <a:r>
              <a:rPr lang="en-GB" sz="1800" dirty="0"/>
              <a:t>Our customers tell us 25% of their customer base should be prime candidates for cross-sell opportunities. </a:t>
            </a:r>
            <a:endParaRPr sz="1800" dirty="0"/>
          </a:p>
          <a:p>
            <a:pPr marL="0" indent="0">
              <a:spcBef>
                <a:spcPts val="2133"/>
              </a:spcBef>
              <a:buNone/>
            </a:pPr>
            <a:r>
              <a:rPr lang="en-GB" sz="1800" dirty="0"/>
              <a:t>These customers typically have 25-100 employees.</a:t>
            </a:r>
            <a:endParaRPr sz="1800" dirty="0"/>
          </a:p>
          <a:p>
            <a:pPr marL="0" indent="0">
              <a:spcBef>
                <a:spcPts val="2133"/>
              </a:spcBef>
              <a:buNone/>
            </a:pPr>
            <a:r>
              <a:rPr lang="en-GB" sz="1800" dirty="0"/>
              <a:t>When we initially </a:t>
            </a:r>
            <a:r>
              <a:rPr lang="en-GB" sz="1800" dirty="0" err="1"/>
              <a:t>analyze</a:t>
            </a:r>
            <a:r>
              <a:rPr lang="en-GB" sz="1800" dirty="0"/>
              <a:t> data in their CRMs, we find the following:</a:t>
            </a:r>
            <a:endParaRPr sz="1800" dirty="0"/>
          </a:p>
          <a:p>
            <a:pPr>
              <a:spcBef>
                <a:spcPts val="2133"/>
              </a:spcBef>
            </a:pPr>
            <a:r>
              <a:rPr lang="en-GB" sz="1800" dirty="0"/>
              <a:t>Less than 5% of their contacts match their key buyer personas.</a:t>
            </a:r>
            <a:endParaRPr sz="1800" dirty="0"/>
          </a:p>
          <a:p>
            <a:r>
              <a:rPr lang="en-GB" sz="1800" dirty="0"/>
              <a:t>Of the contacts that do match their key buyer personas, less than 40% have mobile numbers, less than 50% have direct dial numbers, and less than 85% have email addresses</a:t>
            </a:r>
            <a:endParaRPr sz="1800" dirty="0"/>
          </a:p>
          <a:p>
            <a:pPr marL="0" indent="0">
              <a:spcBef>
                <a:spcPts val="2133"/>
              </a:spcBef>
              <a:spcAft>
                <a:spcPts val="2133"/>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8"/>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Pinpoint and Complete Data Gaps</a:t>
            </a:r>
            <a:endParaRPr/>
          </a:p>
        </p:txBody>
      </p:sp>
      <p:sp>
        <p:nvSpPr>
          <p:cNvPr id="805" name="Google Shape;805;p88"/>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Ensuring Comprehensive Data: Decision Makers, Contact Info, Company Size, SIC Codes, and More</a:t>
            </a:r>
            <a:endParaRPr/>
          </a:p>
        </p:txBody>
      </p:sp>
      <p:sp>
        <p:nvSpPr>
          <p:cNvPr id="806" name="Google Shape;806;p88"/>
          <p:cNvSpPr txBox="1">
            <a:spLocks noGrp="1"/>
          </p:cNvSpPr>
          <p:nvPr>
            <p:ph type="body" idx="2"/>
          </p:nvPr>
        </p:nvSpPr>
        <p:spPr>
          <a:xfrm>
            <a:off x="6858867" y="1193367"/>
            <a:ext cx="4499200" cy="4034000"/>
          </a:xfrm>
          <a:prstGeom prst="rect">
            <a:avLst/>
          </a:prstGeom>
        </p:spPr>
        <p:txBody>
          <a:bodyPr spcFirstLastPara="1" wrap="square" lIns="121900" tIns="121900" rIns="121900" bIns="121900" anchor="t" anchorCtr="0">
            <a:noAutofit/>
          </a:bodyPr>
          <a:lstStyle/>
          <a:p>
            <a:r>
              <a:rPr lang="en-GB" sz="1467"/>
              <a:t>Decision Makers</a:t>
            </a:r>
            <a:endParaRPr sz="1467"/>
          </a:p>
          <a:p>
            <a:pPr indent="-397923">
              <a:buSzPts val="1100"/>
            </a:pPr>
            <a:r>
              <a:rPr lang="en-GB" sz="1467"/>
              <a:t>Champions</a:t>
            </a:r>
            <a:endParaRPr sz="1467"/>
          </a:p>
          <a:p>
            <a:r>
              <a:rPr lang="en-GB" sz="1467"/>
              <a:t>Contact Information</a:t>
            </a:r>
            <a:endParaRPr sz="1467"/>
          </a:p>
          <a:p>
            <a:r>
              <a:rPr lang="en-GB" sz="1467"/>
              <a:t>Company Size</a:t>
            </a:r>
            <a:endParaRPr sz="1467"/>
          </a:p>
          <a:p>
            <a:r>
              <a:rPr lang="en-GB" sz="1467"/>
              <a:t>SIC Codes</a:t>
            </a:r>
            <a:endParaRPr sz="1467"/>
          </a:p>
          <a:p>
            <a:r>
              <a:rPr lang="en-GB" sz="1467"/>
              <a:t>Industry</a:t>
            </a:r>
            <a:endParaRPr sz="1467"/>
          </a:p>
          <a:p>
            <a:r>
              <a:rPr lang="en-GB" sz="1467"/>
              <a:t>Revenue</a:t>
            </a:r>
            <a:endParaRPr sz="1467"/>
          </a:p>
          <a:p>
            <a:r>
              <a:rPr lang="en-GB" sz="1467"/>
              <a:t>Employee Count</a:t>
            </a:r>
            <a:endParaRPr sz="1467"/>
          </a:p>
          <a:p>
            <a:r>
              <a:rPr lang="en-GB" sz="1467"/>
              <a:t>Job Titles</a:t>
            </a:r>
            <a:endParaRPr sz="1467"/>
          </a:p>
          <a:p>
            <a:r>
              <a:rPr lang="en-GB" sz="1467"/>
              <a:t>Technographic Data</a:t>
            </a:r>
            <a:endParaRPr sz="1467"/>
          </a:p>
          <a:p>
            <a:r>
              <a:rPr lang="en-GB" sz="1467"/>
              <a:t>Geographic Location</a:t>
            </a:r>
            <a:endParaRPr sz="1467"/>
          </a:p>
          <a:p>
            <a:r>
              <a:rPr lang="en-GB" sz="1467"/>
              <a:t>Company Headquarters</a:t>
            </a:r>
            <a:endParaRPr sz="1467"/>
          </a:p>
          <a:p>
            <a:r>
              <a:rPr lang="en-GB" sz="1467"/>
              <a:t>Subsidiaries</a:t>
            </a:r>
            <a:endParaRPr sz="1467"/>
          </a:p>
          <a:p>
            <a:r>
              <a:rPr lang="en-GB" sz="1467"/>
              <a:t>Recent Company News</a:t>
            </a:r>
            <a:endParaRPr sz="1467"/>
          </a:p>
          <a:p>
            <a:r>
              <a:rPr lang="en-GB" sz="1467"/>
              <a:t>Funding Information</a:t>
            </a:r>
            <a:endParaRPr sz="1467"/>
          </a:p>
          <a:p>
            <a:r>
              <a:rPr lang="en-GB" sz="1467"/>
              <a:t>Social Media Profiles</a:t>
            </a:r>
            <a:endParaRPr sz="1467"/>
          </a:p>
          <a:p>
            <a:r>
              <a:rPr lang="en-GB" sz="1467"/>
              <a:t>Purchase Intent Data</a:t>
            </a:r>
            <a:endParaRPr sz="1467"/>
          </a:p>
          <a:p>
            <a:pPr indent="0">
              <a:spcBef>
                <a:spcPts val="2133"/>
              </a:spcBef>
              <a:spcAft>
                <a:spcPts val="2133"/>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7"/>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Leverage Champions</a:t>
            </a:r>
            <a:endParaRPr/>
          </a:p>
        </p:txBody>
      </p:sp>
      <p:sp>
        <p:nvSpPr>
          <p:cNvPr id="798" name="Google Shape;798;p87"/>
          <p:cNvSpPr txBox="1">
            <a:spLocks noGrp="1"/>
          </p:cNvSpPr>
          <p:nvPr>
            <p:ph type="subTitle" idx="1"/>
          </p:nvPr>
        </p:nvSpPr>
        <p:spPr>
          <a:xfrm>
            <a:off x="973333" y="3795600"/>
            <a:ext cx="4401200" cy="1622000"/>
          </a:xfrm>
          <a:prstGeom prst="rect">
            <a:avLst/>
          </a:prstGeom>
        </p:spPr>
        <p:txBody>
          <a:bodyPr spcFirstLastPara="1" wrap="square" lIns="121900" tIns="121900" rIns="121900" bIns="121900" anchor="t" anchorCtr="0">
            <a:noAutofit/>
          </a:bodyPr>
          <a:lstStyle/>
          <a:p>
            <a:pPr marL="0" indent="0"/>
            <a:r>
              <a:rPr lang="en-GB"/>
              <a:t>Have you identified champions within your customer organizations? </a:t>
            </a:r>
            <a:endParaRPr>
              <a:solidFill>
                <a:schemeClr val="accent4"/>
              </a:solidFill>
            </a:endParaRPr>
          </a:p>
        </p:txBody>
      </p:sp>
      <p:sp>
        <p:nvSpPr>
          <p:cNvPr id="799" name="Google Shape;799;p87"/>
          <p:cNvSpPr txBox="1">
            <a:spLocks noGrp="1"/>
          </p:cNvSpPr>
          <p:nvPr>
            <p:ph type="body" idx="2"/>
          </p:nvPr>
        </p:nvSpPr>
        <p:spPr>
          <a:xfrm>
            <a:off x="6633167" y="949600"/>
            <a:ext cx="5070800" cy="5692000"/>
          </a:xfrm>
          <a:prstGeom prst="rect">
            <a:avLst/>
          </a:prstGeom>
        </p:spPr>
        <p:txBody>
          <a:bodyPr spcFirstLastPara="1" wrap="square" lIns="121900" tIns="121900" rIns="121900" bIns="121900" anchor="t" anchorCtr="0">
            <a:noAutofit/>
          </a:bodyPr>
          <a:lstStyle/>
          <a:p>
            <a:r>
              <a:rPr lang="en-GB" sz="1467" dirty="0"/>
              <a:t>Build Strong Relationships</a:t>
            </a:r>
            <a:endParaRPr sz="1467" dirty="0"/>
          </a:p>
          <a:p>
            <a:r>
              <a:rPr lang="en-GB" sz="1467" dirty="0"/>
              <a:t>Engage Them in Product Feedback</a:t>
            </a:r>
            <a:endParaRPr sz="1467" dirty="0"/>
          </a:p>
          <a:p>
            <a:r>
              <a:rPr lang="en-GB" sz="1467" dirty="0"/>
              <a:t>Highlight Their Success Stories</a:t>
            </a:r>
            <a:endParaRPr sz="1467" dirty="0"/>
          </a:p>
          <a:p>
            <a:r>
              <a:rPr lang="en-GB" sz="1467" dirty="0"/>
              <a:t>Invite Them to Speak at Events</a:t>
            </a:r>
            <a:endParaRPr sz="1467" dirty="0"/>
          </a:p>
          <a:p>
            <a:r>
              <a:rPr lang="en-GB" sz="1467" dirty="0"/>
              <a:t>Involve Them in Beta Testing</a:t>
            </a:r>
            <a:endParaRPr sz="1467" dirty="0"/>
          </a:p>
          <a:p>
            <a:r>
              <a:rPr lang="en-GB" sz="1467" dirty="0"/>
              <a:t>Provide Exclusive Access to New Features</a:t>
            </a:r>
            <a:endParaRPr sz="1467" dirty="0"/>
          </a:p>
          <a:p>
            <a:r>
              <a:rPr lang="en-GB" sz="1467" dirty="0"/>
              <a:t>Create Case Studies Featuring Their Success</a:t>
            </a:r>
            <a:endParaRPr sz="1467" dirty="0"/>
          </a:p>
          <a:p>
            <a:r>
              <a:rPr lang="en-GB" sz="1467" dirty="0"/>
              <a:t>Encourage Internal Advocacy</a:t>
            </a:r>
            <a:endParaRPr sz="1467" dirty="0"/>
          </a:p>
          <a:p>
            <a:r>
              <a:rPr lang="en-GB" sz="1467" dirty="0"/>
              <a:t>Facilitate Networking Opportunities</a:t>
            </a:r>
            <a:endParaRPr sz="1467" dirty="0"/>
          </a:p>
          <a:p>
            <a:r>
              <a:rPr lang="en-GB" sz="1467" dirty="0"/>
              <a:t>Share Their Insights and Best Practices</a:t>
            </a:r>
            <a:endParaRPr sz="1467" dirty="0"/>
          </a:p>
          <a:p>
            <a:r>
              <a:rPr lang="en-GB" sz="1467" dirty="0"/>
              <a:t>Feature Them in Customer Testimonials</a:t>
            </a:r>
            <a:endParaRPr sz="1467" dirty="0"/>
          </a:p>
          <a:p>
            <a:r>
              <a:rPr lang="en-GB" sz="1467" dirty="0"/>
              <a:t>Collaborate on Co-Branded Content</a:t>
            </a:r>
            <a:endParaRPr sz="1467" dirty="0"/>
          </a:p>
          <a:p>
            <a:r>
              <a:rPr lang="en-GB" sz="1467" dirty="0"/>
              <a:t>Invite Them to Advisory Boards</a:t>
            </a:r>
            <a:endParaRPr sz="1467" dirty="0"/>
          </a:p>
          <a:p>
            <a:r>
              <a:rPr lang="en-GB" sz="1467" dirty="0"/>
              <a:t>Involve Them in Referral Programs</a:t>
            </a:r>
            <a:endParaRPr sz="1467" dirty="0"/>
          </a:p>
          <a:p>
            <a:r>
              <a:rPr lang="en-GB" sz="1467" dirty="0"/>
              <a:t>Seek Their Help in Expanding Reach</a:t>
            </a:r>
            <a:endParaRPr sz="1467" dirty="0"/>
          </a:p>
          <a:p>
            <a:r>
              <a:rPr lang="en-GB" sz="1467" dirty="0"/>
              <a:t>Recognize Their Achievements Publicly</a:t>
            </a:r>
            <a:endParaRPr sz="1467" dirty="0"/>
          </a:p>
          <a:p>
            <a:r>
              <a:rPr lang="en-GB" sz="1467" dirty="0"/>
              <a:t>Encourage Social Media Advocacy</a:t>
            </a:r>
            <a:endParaRPr sz="1467" dirty="0"/>
          </a:p>
          <a:p>
            <a:r>
              <a:rPr lang="en-GB" sz="1467" dirty="0"/>
              <a:t>Leverage Their Influence for Cross-Selling</a:t>
            </a:r>
            <a:endParaRPr sz="1467" dirty="0"/>
          </a:p>
          <a:p>
            <a:pPr indent="0">
              <a:spcBef>
                <a:spcPts val="2133"/>
              </a:spcBef>
              <a:spcAft>
                <a:spcPts val="2133"/>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86"/>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Highlighting Your Products and Services</a:t>
            </a:r>
            <a:endParaRPr/>
          </a:p>
        </p:txBody>
      </p:sp>
      <p:sp>
        <p:nvSpPr>
          <p:cNvPr id="791" name="Google Shape;791;p86"/>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Communicating Your Complete Product and Service Range</a:t>
            </a:r>
            <a:endParaRPr/>
          </a:p>
        </p:txBody>
      </p:sp>
      <p:sp>
        <p:nvSpPr>
          <p:cNvPr id="792" name="Google Shape;792;p86"/>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r>
              <a:rPr lang="en-GB" sz="1800" dirty="0"/>
              <a:t>Do your customers know the full spectrum of your products and services?</a:t>
            </a:r>
            <a:br>
              <a:rPr lang="en-GB" sz="1800" dirty="0"/>
            </a:br>
            <a:endParaRPr sz="1800" dirty="0"/>
          </a:p>
          <a:p>
            <a:r>
              <a:rPr lang="en-GB" sz="1800" dirty="0"/>
              <a:t>How is this information disseminated to them?</a:t>
            </a:r>
            <a:br>
              <a:rPr lang="en-GB" sz="1800" dirty="0"/>
            </a:br>
            <a:endParaRPr sz="1800" dirty="0"/>
          </a:p>
          <a:p>
            <a:r>
              <a:rPr lang="en-GB" sz="1800" dirty="0"/>
              <a:t>Have you ever had a customer tell you they just signed with another vendor for a service you offer?</a:t>
            </a:r>
            <a:endParaRP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85"/>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Leveraging QBRs, Installs, and Service Calls</a:t>
            </a:r>
            <a:endParaRPr/>
          </a:p>
        </p:txBody>
      </p:sp>
      <p:sp>
        <p:nvSpPr>
          <p:cNvPr id="784" name="Google Shape;784;p85"/>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Actionable Insights Resulting from QBRs</a:t>
            </a:r>
            <a:endParaRPr/>
          </a:p>
        </p:txBody>
      </p:sp>
      <p:sp>
        <p:nvSpPr>
          <p:cNvPr id="785" name="Google Shape;785;p85"/>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r>
              <a:rPr lang="en-GB" sz="1800" dirty="0"/>
              <a:t>Do you have an automated and systemized approach for scheduling QBRs?</a:t>
            </a:r>
            <a:br>
              <a:rPr lang="en-GB" sz="1800" dirty="0"/>
            </a:br>
            <a:endParaRPr sz="1800" dirty="0"/>
          </a:p>
          <a:p>
            <a:r>
              <a:rPr lang="en-GB" sz="1800" dirty="0"/>
              <a:t>How is the data collected during QBRs, Installs, and Service Calls?</a:t>
            </a:r>
            <a:br>
              <a:rPr lang="en-GB" sz="1800" dirty="0"/>
            </a:br>
            <a:endParaRPr sz="1800" dirty="0"/>
          </a:p>
          <a:p>
            <a:r>
              <a:rPr lang="en-GB" sz="1800" dirty="0"/>
              <a:t>Where is the data stored?</a:t>
            </a:r>
            <a:br>
              <a:rPr lang="en-GB" sz="1800" dirty="0"/>
            </a:br>
            <a:endParaRPr sz="1800" dirty="0"/>
          </a:p>
          <a:p>
            <a:r>
              <a:rPr lang="en-GB" sz="1800" dirty="0"/>
              <a:t>How is the data leveraged?</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0"/>
        <p:cNvGrpSpPr/>
        <p:nvPr/>
      </p:nvGrpSpPr>
      <p:grpSpPr>
        <a:xfrm>
          <a:off x="0" y="0"/>
          <a:ext cx="0" cy="0"/>
          <a:chOff x="0" y="0"/>
          <a:chExt cx="0" cy="0"/>
        </a:xfrm>
      </p:grpSpPr>
      <p:sp>
        <p:nvSpPr>
          <p:cNvPr id="811" name="Google Shape;811;p89"/>
          <p:cNvSpPr txBox="1">
            <a:spLocks noGrp="1"/>
          </p:cNvSpPr>
          <p:nvPr>
            <p:ph type="title"/>
          </p:nvPr>
        </p:nvSpPr>
        <p:spPr>
          <a:xfrm>
            <a:off x="972600" y="2741833"/>
            <a:ext cx="9615200" cy="1057200"/>
          </a:xfrm>
          <a:prstGeom prst="rect">
            <a:avLst/>
          </a:prstGeom>
        </p:spPr>
        <p:txBody>
          <a:bodyPr spcFirstLastPara="1" wrap="square" lIns="121900" tIns="121900" rIns="121900" bIns="121900" anchor="t" anchorCtr="0">
            <a:noAutofit/>
          </a:bodyPr>
          <a:lstStyle/>
          <a:p>
            <a:r>
              <a:rPr lang="en-GB"/>
              <a:t>Step 3: Multiply</a:t>
            </a:r>
            <a:endParaRPr/>
          </a:p>
        </p:txBody>
      </p:sp>
      <p:sp>
        <p:nvSpPr>
          <p:cNvPr id="812" name="Google Shape;812;p89"/>
          <p:cNvSpPr txBox="1">
            <a:spLocks noGrp="1"/>
          </p:cNvSpPr>
          <p:nvPr>
            <p:ph type="subTitle" idx="1"/>
          </p:nvPr>
        </p:nvSpPr>
        <p:spPr>
          <a:xfrm>
            <a:off x="972836" y="3799033"/>
            <a:ext cx="10250800" cy="721600"/>
          </a:xfrm>
          <a:prstGeom prst="rect">
            <a:avLst/>
          </a:prstGeom>
        </p:spPr>
        <p:txBody>
          <a:bodyPr spcFirstLastPara="1" wrap="square" lIns="121900" tIns="121900" rIns="121900" bIns="121900" anchor="t" anchorCtr="0">
            <a:noAutofit/>
          </a:bodyPr>
          <a:lstStyle/>
          <a:p>
            <a:pPr marL="0" indent="0"/>
            <a:r>
              <a:rPr lang="en-GB"/>
              <a:t>More Meetings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90"/>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Referrals</a:t>
            </a:r>
            <a:endParaRPr/>
          </a:p>
        </p:txBody>
      </p:sp>
      <p:sp>
        <p:nvSpPr>
          <p:cNvPr id="818" name="Google Shape;818;p90"/>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Steps to Implement a Customer Referral Program</a:t>
            </a:r>
            <a:endParaRPr/>
          </a:p>
        </p:txBody>
      </p:sp>
      <p:sp>
        <p:nvSpPr>
          <p:cNvPr id="819" name="Google Shape;819;p90"/>
          <p:cNvSpPr txBox="1">
            <a:spLocks noGrp="1"/>
          </p:cNvSpPr>
          <p:nvPr>
            <p:ph type="body" idx="2"/>
          </p:nvPr>
        </p:nvSpPr>
        <p:spPr>
          <a:xfrm>
            <a:off x="6898967" y="1477233"/>
            <a:ext cx="4499200" cy="4661200"/>
          </a:xfrm>
          <a:prstGeom prst="rect">
            <a:avLst/>
          </a:prstGeom>
        </p:spPr>
        <p:txBody>
          <a:bodyPr spcFirstLastPara="1" wrap="square" lIns="121900" tIns="121900" rIns="121900" bIns="121900" anchor="t" anchorCtr="0">
            <a:noAutofit/>
          </a:bodyPr>
          <a:lstStyle/>
          <a:p>
            <a:pPr>
              <a:buAutoNum type="arabicPeriod"/>
            </a:pPr>
            <a:r>
              <a:rPr lang="en-GB" sz="1800" dirty="0"/>
              <a:t>Define Goals and Objectives</a:t>
            </a:r>
            <a:endParaRPr sz="1800" dirty="0"/>
          </a:p>
          <a:p>
            <a:pPr>
              <a:buAutoNum type="arabicPeriod"/>
            </a:pPr>
            <a:r>
              <a:rPr lang="en-GB" sz="1800" dirty="0"/>
              <a:t>Identify Referral Incentives</a:t>
            </a:r>
            <a:endParaRPr sz="1800" dirty="0"/>
          </a:p>
          <a:p>
            <a:pPr>
              <a:buAutoNum type="arabicPeriod"/>
            </a:pPr>
            <a:r>
              <a:rPr lang="en-GB" sz="1800" dirty="0"/>
              <a:t>Set Clear Rules and Guidelines</a:t>
            </a:r>
            <a:endParaRPr sz="1800" dirty="0"/>
          </a:p>
          <a:p>
            <a:pPr>
              <a:buAutoNum type="arabicPeriod"/>
            </a:pPr>
            <a:r>
              <a:rPr lang="en-GB" sz="1800" dirty="0"/>
              <a:t>Create a Referral Request Process</a:t>
            </a:r>
            <a:endParaRPr sz="1800" dirty="0"/>
          </a:p>
          <a:p>
            <a:pPr>
              <a:buAutoNum type="arabicPeriod"/>
            </a:pPr>
            <a:r>
              <a:rPr lang="en-GB" sz="1800" dirty="0"/>
              <a:t>Design Promotional Materials</a:t>
            </a:r>
            <a:endParaRPr sz="1800" dirty="0"/>
          </a:p>
          <a:p>
            <a:pPr>
              <a:buAutoNum type="arabicPeriod"/>
            </a:pPr>
            <a:r>
              <a:rPr lang="en-GB" sz="1800" dirty="0"/>
              <a:t>Leverage Technology</a:t>
            </a:r>
            <a:endParaRPr sz="1800" dirty="0"/>
          </a:p>
          <a:p>
            <a:pPr>
              <a:buAutoNum type="arabicPeriod"/>
            </a:pPr>
            <a:r>
              <a:rPr lang="en-GB" sz="1800" dirty="0"/>
              <a:t>Communicate the Program</a:t>
            </a:r>
            <a:endParaRPr sz="1800" dirty="0"/>
          </a:p>
          <a:p>
            <a:pPr>
              <a:buAutoNum type="arabicPeriod"/>
            </a:pPr>
            <a:r>
              <a:rPr lang="en-GB" sz="1800" dirty="0"/>
              <a:t>Train Your Team</a:t>
            </a:r>
            <a:endParaRPr sz="1800" dirty="0"/>
          </a:p>
          <a:p>
            <a:pPr>
              <a:buAutoNum type="arabicPeriod"/>
            </a:pPr>
            <a:r>
              <a:rPr lang="en-GB" sz="1800" dirty="0"/>
              <a:t>Monitor and Measure Performance</a:t>
            </a:r>
            <a:endParaRPr sz="1800" dirty="0"/>
          </a:p>
          <a:p>
            <a:pPr>
              <a:buAutoNum type="arabicPeriod"/>
            </a:pPr>
            <a:r>
              <a:rPr lang="en-GB" sz="1800" dirty="0"/>
              <a:t>Follow Up with Participants</a:t>
            </a:r>
            <a:endParaRPr sz="1800" dirty="0"/>
          </a:p>
          <a:p>
            <a:pPr>
              <a:buAutoNum type="arabicPeriod"/>
            </a:pPr>
            <a:r>
              <a:rPr lang="en-GB" sz="1800" dirty="0"/>
              <a:t>Adjust and Optimize</a:t>
            </a:r>
            <a:endParaRPr sz="1800" dirty="0"/>
          </a:p>
          <a:p>
            <a:pPr>
              <a:buAutoNum type="arabicPeriod"/>
            </a:pPr>
            <a:r>
              <a:rPr lang="en-GB" sz="1800" dirty="0"/>
              <a:t>Celebrate and Highlight Successes</a:t>
            </a:r>
            <a:endParaRP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91"/>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Leverage Champion Moves</a:t>
            </a:r>
            <a:endParaRPr/>
          </a:p>
        </p:txBody>
      </p:sp>
      <p:sp>
        <p:nvSpPr>
          <p:cNvPr id="825" name="Google Shape;825;p91"/>
          <p:cNvSpPr txBox="1">
            <a:spLocks noGrp="1"/>
          </p:cNvSpPr>
          <p:nvPr>
            <p:ph type="subTitle" idx="1"/>
          </p:nvPr>
        </p:nvSpPr>
        <p:spPr>
          <a:xfrm>
            <a:off x="966600" y="4215367"/>
            <a:ext cx="4401200" cy="1012000"/>
          </a:xfrm>
          <a:prstGeom prst="rect">
            <a:avLst/>
          </a:prstGeom>
        </p:spPr>
        <p:txBody>
          <a:bodyPr spcFirstLastPara="1" wrap="square" lIns="121900" tIns="121900" rIns="121900" bIns="121900" anchor="t" anchorCtr="0">
            <a:noAutofit/>
          </a:bodyPr>
          <a:lstStyle/>
          <a:p>
            <a:pPr marL="0" indent="0"/>
            <a:r>
              <a:rPr lang="en-GB"/>
              <a:t>Leverage champions transitioning to new organizations.</a:t>
            </a:r>
            <a:endParaRPr/>
          </a:p>
        </p:txBody>
      </p:sp>
      <p:sp>
        <p:nvSpPr>
          <p:cNvPr id="826" name="Google Shape;826;p91"/>
          <p:cNvSpPr txBox="1">
            <a:spLocks noGrp="1"/>
          </p:cNvSpPr>
          <p:nvPr>
            <p:ph type="body" idx="2"/>
          </p:nvPr>
        </p:nvSpPr>
        <p:spPr>
          <a:xfrm>
            <a:off x="6898967" y="1803500"/>
            <a:ext cx="3881200" cy="4034000"/>
          </a:xfrm>
          <a:prstGeom prst="rect">
            <a:avLst/>
          </a:prstGeom>
        </p:spPr>
        <p:txBody>
          <a:bodyPr spcFirstLastPara="1" wrap="square" lIns="121900" tIns="121900" rIns="121900" bIns="121900" anchor="t" anchorCtr="0">
            <a:noAutofit/>
          </a:bodyPr>
          <a:lstStyle/>
          <a:p>
            <a:r>
              <a:rPr lang="en-GB" sz="1800" dirty="0"/>
              <a:t>Systemized tracking of champion moves</a:t>
            </a:r>
            <a:br>
              <a:rPr lang="en-GB" sz="1800" dirty="0"/>
            </a:br>
            <a:endParaRPr sz="1800" dirty="0"/>
          </a:p>
          <a:p>
            <a:r>
              <a:rPr lang="en-GB" sz="1800" dirty="0"/>
              <a:t>Importance of multiple contact points</a:t>
            </a:r>
            <a:endParaRPr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92"/>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Fostering Relationships with Champions Who Transition</a:t>
            </a:r>
            <a:endParaRPr/>
          </a:p>
        </p:txBody>
      </p:sp>
      <p:sp>
        <p:nvSpPr>
          <p:cNvPr id="832" name="Google Shape;832;p92"/>
          <p:cNvSpPr txBox="1">
            <a:spLocks noGrp="1"/>
          </p:cNvSpPr>
          <p:nvPr>
            <p:ph type="subTitle" idx="1"/>
          </p:nvPr>
        </p:nvSpPr>
        <p:spPr>
          <a:xfrm>
            <a:off x="973333" y="4168200"/>
            <a:ext cx="4401200" cy="1012000"/>
          </a:xfrm>
          <a:prstGeom prst="rect">
            <a:avLst/>
          </a:prstGeom>
        </p:spPr>
        <p:txBody>
          <a:bodyPr spcFirstLastPara="1" wrap="square" lIns="121900" tIns="121900" rIns="121900" bIns="121900" anchor="t" anchorCtr="0">
            <a:noAutofit/>
          </a:bodyPr>
          <a:lstStyle/>
          <a:p>
            <a:pPr marL="0" indent="0"/>
            <a:r>
              <a:rPr lang="en-GB"/>
              <a:t>Maximize opportunities and foster relationships with champions who transition to new roles or companies.</a:t>
            </a:r>
            <a:endParaRPr/>
          </a:p>
        </p:txBody>
      </p:sp>
      <p:sp>
        <p:nvSpPr>
          <p:cNvPr id="833" name="Google Shape;833;p92"/>
          <p:cNvSpPr txBox="1">
            <a:spLocks noGrp="1"/>
          </p:cNvSpPr>
          <p:nvPr>
            <p:ph type="body" idx="2"/>
          </p:nvPr>
        </p:nvSpPr>
        <p:spPr>
          <a:xfrm>
            <a:off x="6939067" y="1273372"/>
            <a:ext cx="4499200" cy="4034000"/>
          </a:xfrm>
          <a:prstGeom prst="rect">
            <a:avLst/>
          </a:prstGeom>
        </p:spPr>
        <p:txBody>
          <a:bodyPr spcFirstLastPara="1" wrap="square" lIns="121900" tIns="121900" rIns="121900" bIns="121900" anchor="t" anchorCtr="0">
            <a:noAutofit/>
          </a:bodyPr>
          <a:lstStyle/>
          <a:p>
            <a:r>
              <a:rPr lang="en-GB" sz="1800" dirty="0"/>
              <a:t>Maintain Regular Communication</a:t>
            </a:r>
            <a:endParaRPr sz="1800" dirty="0"/>
          </a:p>
          <a:p>
            <a:r>
              <a:rPr lang="en-GB" sz="1800" dirty="0"/>
              <a:t>Celebrate Their Successes</a:t>
            </a:r>
            <a:endParaRPr sz="1800" dirty="0"/>
          </a:p>
          <a:p>
            <a:r>
              <a:rPr lang="en-GB" sz="1800" dirty="0"/>
              <a:t>Offer Support During Transition</a:t>
            </a:r>
            <a:endParaRPr sz="1800" dirty="0"/>
          </a:p>
          <a:p>
            <a:r>
              <a:rPr lang="en-GB" sz="1800" dirty="0"/>
              <a:t>Provide Updated Information on Your Offerings</a:t>
            </a:r>
            <a:endParaRPr sz="1800" dirty="0"/>
          </a:p>
          <a:p>
            <a:r>
              <a:rPr lang="en-GB" sz="1800" dirty="0"/>
              <a:t>Encourage Referrals and Introductions</a:t>
            </a:r>
            <a:endParaRPr sz="1800" dirty="0"/>
          </a:p>
          <a:p>
            <a:r>
              <a:rPr lang="en-GB" sz="1800" dirty="0"/>
              <a:t>Create Personalized Welcome Packages for New Roles</a:t>
            </a:r>
            <a:endParaRPr sz="1800" dirty="0"/>
          </a:p>
          <a:p>
            <a:r>
              <a:rPr lang="en-GB" sz="1800" dirty="0"/>
              <a:t>Track Their Influence and Impact in New Roles</a:t>
            </a:r>
            <a:endParaRPr sz="1800" dirty="0"/>
          </a:p>
          <a:p>
            <a:r>
              <a:rPr lang="en-GB" sz="1800" dirty="0"/>
              <a:t>Leverage Their Feedback for Continuous Improvement</a:t>
            </a:r>
            <a:endParaRPr sz="1800" dirty="0"/>
          </a:p>
          <a:p>
            <a:r>
              <a:rPr lang="en-GB" sz="1800" dirty="0"/>
              <a:t>Facilitate Networking Opportunities</a:t>
            </a:r>
            <a:endParaRPr sz="1800" dirty="0"/>
          </a:p>
          <a:p>
            <a:r>
              <a:rPr lang="en-GB" sz="1800" dirty="0"/>
              <a:t>Highlight Their Success Stories in Case Studies</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7"/>
        <p:cNvGrpSpPr/>
        <p:nvPr/>
      </p:nvGrpSpPr>
      <p:grpSpPr>
        <a:xfrm>
          <a:off x="0" y="0"/>
          <a:ext cx="0" cy="0"/>
          <a:chOff x="0" y="0"/>
          <a:chExt cx="0" cy="0"/>
        </a:xfrm>
      </p:grpSpPr>
      <p:sp>
        <p:nvSpPr>
          <p:cNvPr id="838" name="Google Shape;838;p93"/>
          <p:cNvSpPr txBox="1">
            <a:spLocks noGrp="1"/>
          </p:cNvSpPr>
          <p:nvPr>
            <p:ph type="title"/>
          </p:nvPr>
        </p:nvSpPr>
        <p:spPr>
          <a:xfrm>
            <a:off x="894433" y="2781000"/>
            <a:ext cx="10092800" cy="1126000"/>
          </a:xfrm>
          <a:prstGeom prst="rect">
            <a:avLst/>
          </a:prstGeom>
        </p:spPr>
        <p:txBody>
          <a:bodyPr spcFirstLastPara="1" wrap="square" lIns="121900" tIns="121900" rIns="121900" bIns="121900" anchor="t" anchorCtr="0">
            <a:noAutofit/>
          </a:bodyPr>
          <a:lstStyle/>
          <a:p>
            <a:r>
              <a:rPr lang="en-GB"/>
              <a:t>Step #4: Convert</a:t>
            </a:r>
            <a:endParaRPr/>
          </a:p>
        </p:txBody>
      </p:sp>
      <p:sp>
        <p:nvSpPr>
          <p:cNvPr id="839" name="Google Shape;839;p93"/>
          <p:cNvSpPr txBox="1">
            <a:spLocks noGrp="1"/>
          </p:cNvSpPr>
          <p:nvPr>
            <p:ph type="subTitle" idx="1"/>
          </p:nvPr>
        </p:nvSpPr>
        <p:spPr>
          <a:xfrm>
            <a:off x="972836" y="3799033"/>
            <a:ext cx="10250800" cy="721600"/>
          </a:xfrm>
          <a:prstGeom prst="rect">
            <a:avLst/>
          </a:prstGeom>
        </p:spPr>
        <p:txBody>
          <a:bodyPr spcFirstLastPara="1" wrap="square" lIns="121900" tIns="121900" rIns="121900" bIns="121900" anchor="t" anchorCtr="0">
            <a:noAutofit/>
          </a:bodyPr>
          <a:lstStyle/>
          <a:p>
            <a:pPr marL="0" indent="0"/>
            <a:r>
              <a:rPr lang="en-GB"/>
              <a:t>More Opportunities</a:t>
            </a:r>
            <a:endParaRPr/>
          </a:p>
          <a:p>
            <a:pPr marL="0" indent="0"/>
            <a:r>
              <a:rPr lang="en-GB"/>
              <a:t>More Closed deals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7"/>
          <p:cNvSpPr txBox="1">
            <a:spLocks noGrp="1"/>
          </p:cNvSpPr>
          <p:nvPr>
            <p:ph type="subTitle" idx="4294967295"/>
          </p:nvPr>
        </p:nvSpPr>
        <p:spPr>
          <a:xfrm>
            <a:off x="961633" y="1851189"/>
            <a:ext cx="4482000" cy="315600"/>
          </a:xfrm>
          <a:prstGeom prst="rect">
            <a:avLst/>
          </a:prstGeom>
        </p:spPr>
        <p:txBody>
          <a:bodyPr spcFirstLastPara="1" wrap="square" lIns="121900" tIns="121900" rIns="121900" bIns="121900" anchor="t" anchorCtr="0">
            <a:noAutofit/>
          </a:bodyPr>
          <a:lstStyle/>
          <a:p>
            <a:pPr marL="0" indent="0">
              <a:spcAft>
                <a:spcPts val="2133"/>
              </a:spcAft>
              <a:buNone/>
            </a:pPr>
            <a:r>
              <a:rPr lang="en-GB" sz="1067"/>
              <a:t>MEET OUR CEO &amp; FOUNDER</a:t>
            </a:r>
            <a:endParaRPr sz="1067"/>
          </a:p>
        </p:txBody>
      </p:sp>
      <p:sp>
        <p:nvSpPr>
          <p:cNvPr id="649" name="Google Shape;649;p67"/>
          <p:cNvSpPr txBox="1">
            <a:spLocks noGrp="1"/>
          </p:cNvSpPr>
          <p:nvPr>
            <p:ph type="title"/>
          </p:nvPr>
        </p:nvSpPr>
        <p:spPr>
          <a:xfrm>
            <a:off x="961633" y="2209967"/>
            <a:ext cx="4401200" cy="689200"/>
          </a:xfrm>
          <a:prstGeom prst="rect">
            <a:avLst/>
          </a:prstGeom>
        </p:spPr>
        <p:txBody>
          <a:bodyPr spcFirstLastPara="1" wrap="square" lIns="121900" tIns="121900" rIns="121900" bIns="121900" anchor="t" anchorCtr="0">
            <a:noAutofit/>
          </a:bodyPr>
          <a:lstStyle/>
          <a:p>
            <a:r>
              <a:rPr lang="en-GB"/>
              <a:t>Shawn Peterson</a:t>
            </a:r>
            <a:endParaRPr/>
          </a:p>
        </p:txBody>
      </p:sp>
      <p:sp>
        <p:nvSpPr>
          <p:cNvPr id="650" name="Google Shape;650;p67"/>
          <p:cNvSpPr txBox="1">
            <a:spLocks noGrp="1"/>
          </p:cNvSpPr>
          <p:nvPr>
            <p:ph type="body" idx="1"/>
          </p:nvPr>
        </p:nvSpPr>
        <p:spPr>
          <a:xfrm>
            <a:off x="961633" y="3051167"/>
            <a:ext cx="4814000" cy="3000800"/>
          </a:xfrm>
          <a:prstGeom prst="rect">
            <a:avLst/>
          </a:prstGeom>
        </p:spPr>
        <p:txBody>
          <a:bodyPr spcFirstLastPara="1" wrap="square" lIns="121900" tIns="121900" rIns="121900" bIns="121900" anchor="t" anchorCtr="0">
            <a:noAutofit/>
          </a:bodyPr>
          <a:lstStyle/>
          <a:p>
            <a:pPr marL="0" indent="0">
              <a:buNone/>
            </a:pPr>
            <a:r>
              <a:rPr lang="en-GB" sz="1467"/>
              <a:t>Shawn Peterson is the CEO of Quantum Business Solutions, where he brings over a decade of executive-level experience in the technology services industry. A forward-thinking visionary, Shawn excels in driving high growth and superior performance through innovative strategies in sales, marketing, and client experience. His expertise extends to leveraging cutting-edge technologies, including automation, AI, and comprehensive tech stack integration, to enhance operational efficiency and financial performance. </a:t>
            </a:r>
            <a:endParaRPr sz="1467"/>
          </a:p>
        </p:txBody>
      </p:sp>
      <p:pic>
        <p:nvPicPr>
          <p:cNvPr id="651" name="Google Shape;651;p67"/>
          <p:cNvPicPr preferRelativeResize="0"/>
          <p:nvPr/>
        </p:nvPicPr>
        <p:blipFill>
          <a:blip r:embed="rId3">
            <a:alphaModFix/>
          </a:blip>
          <a:stretch>
            <a:fillRect/>
          </a:stretch>
        </p:blipFill>
        <p:spPr>
          <a:xfrm>
            <a:off x="6144600" y="2095468"/>
            <a:ext cx="3842000" cy="3831200"/>
          </a:xfrm>
          <a:prstGeom prst="roundRect">
            <a:avLst>
              <a:gd name="adj" fmla="val 3377"/>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94"/>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Identify Opportunities to Convert Deals</a:t>
            </a:r>
            <a:endParaRPr/>
          </a:p>
        </p:txBody>
      </p:sp>
      <p:sp>
        <p:nvSpPr>
          <p:cNvPr id="845" name="Google Shape;845;p94"/>
          <p:cNvSpPr txBox="1">
            <a:spLocks noGrp="1"/>
          </p:cNvSpPr>
          <p:nvPr>
            <p:ph type="subTitle" idx="1"/>
          </p:nvPr>
        </p:nvSpPr>
        <p:spPr>
          <a:xfrm>
            <a:off x="973333" y="4168200"/>
            <a:ext cx="4401200" cy="1012000"/>
          </a:xfrm>
          <a:prstGeom prst="rect">
            <a:avLst/>
          </a:prstGeom>
        </p:spPr>
        <p:txBody>
          <a:bodyPr spcFirstLastPara="1" wrap="square" lIns="121900" tIns="121900" rIns="121900" bIns="121900" anchor="t" anchorCtr="0">
            <a:noAutofit/>
          </a:bodyPr>
          <a:lstStyle/>
          <a:p>
            <a:pPr marL="0" indent="0"/>
            <a:r>
              <a:rPr lang="en-GB"/>
              <a:t>Examples of Lists to Leverage  </a:t>
            </a:r>
            <a:endParaRPr/>
          </a:p>
        </p:txBody>
      </p:sp>
      <p:sp>
        <p:nvSpPr>
          <p:cNvPr id="846" name="Google Shape;846;p94"/>
          <p:cNvSpPr txBox="1">
            <a:spLocks noGrp="1"/>
          </p:cNvSpPr>
          <p:nvPr>
            <p:ph type="body" idx="2"/>
          </p:nvPr>
        </p:nvSpPr>
        <p:spPr>
          <a:xfrm>
            <a:off x="6548167" y="1327000"/>
            <a:ext cx="5700400" cy="4920800"/>
          </a:xfrm>
          <a:prstGeom prst="rect">
            <a:avLst/>
          </a:prstGeom>
        </p:spPr>
        <p:txBody>
          <a:bodyPr spcFirstLastPara="1" wrap="square" lIns="121900" tIns="121900" rIns="121900" bIns="121900" anchor="t" anchorCtr="0">
            <a:noAutofit/>
          </a:bodyPr>
          <a:lstStyle/>
          <a:p>
            <a:pPr indent="-397923">
              <a:buSzPts val="1100"/>
            </a:pPr>
            <a:r>
              <a:rPr lang="en-GB" sz="1467">
                <a:highlight>
                  <a:srgbClr val="FFFFFF"/>
                </a:highlight>
              </a:rPr>
              <a:t>Past Deals</a:t>
            </a:r>
            <a:endParaRPr sz="1467">
              <a:highlight>
                <a:srgbClr val="FFFFFF"/>
              </a:highlight>
            </a:endParaRPr>
          </a:p>
          <a:p>
            <a:pPr indent="-397923">
              <a:buSzPts val="1100"/>
            </a:pPr>
            <a:r>
              <a:rPr lang="en-GB" sz="1467">
                <a:highlight>
                  <a:srgbClr val="FFFFFF"/>
                </a:highlight>
              </a:rPr>
              <a:t>Stalled Deals</a:t>
            </a:r>
            <a:endParaRPr sz="1467">
              <a:highlight>
                <a:srgbClr val="FFFFFF"/>
              </a:highlight>
            </a:endParaRPr>
          </a:p>
          <a:p>
            <a:pPr indent="-397923">
              <a:buSzPts val="1100"/>
            </a:pPr>
            <a:r>
              <a:rPr lang="en-GB" sz="1467"/>
              <a:t>Lost Deals (for re-engagement)</a:t>
            </a:r>
            <a:endParaRPr sz="1467"/>
          </a:p>
          <a:p>
            <a:pPr indent="-397923">
              <a:buSzPts val="1100"/>
            </a:pPr>
            <a:r>
              <a:rPr lang="en-GB" sz="1467">
                <a:highlight>
                  <a:srgbClr val="FFFFFF"/>
                </a:highlight>
              </a:rPr>
              <a:t>MQLs/SQLs</a:t>
            </a:r>
            <a:endParaRPr sz="1467">
              <a:highlight>
                <a:srgbClr val="FFFFFF"/>
              </a:highlight>
            </a:endParaRPr>
          </a:p>
          <a:p>
            <a:pPr indent="-397923">
              <a:buSzPts val="1100"/>
            </a:pPr>
            <a:r>
              <a:rPr lang="en-GB" sz="1467">
                <a:highlight>
                  <a:srgbClr val="FFFFFF"/>
                </a:highlight>
              </a:rPr>
              <a:t>Form Fills</a:t>
            </a:r>
            <a:endParaRPr sz="1467">
              <a:highlight>
                <a:srgbClr val="FFFFFF"/>
              </a:highlight>
            </a:endParaRPr>
          </a:p>
          <a:p>
            <a:pPr indent="-397923">
              <a:buSzPts val="1100"/>
            </a:pPr>
            <a:r>
              <a:rPr lang="en-GB" sz="1467">
                <a:highlight>
                  <a:srgbClr val="FFFFFF"/>
                </a:highlight>
              </a:rPr>
              <a:t>Event Attendees (Webinars, Conferences, Seminars)</a:t>
            </a:r>
            <a:endParaRPr sz="1467">
              <a:highlight>
                <a:srgbClr val="FFFFFF"/>
              </a:highlight>
            </a:endParaRPr>
          </a:p>
          <a:p>
            <a:pPr indent="-397923">
              <a:buSzPts val="1100"/>
            </a:pPr>
            <a:r>
              <a:rPr lang="en-GB" sz="1467">
                <a:highlight>
                  <a:srgbClr val="FFFFFF"/>
                </a:highlight>
              </a:rPr>
              <a:t>Webinar Sign-Ups</a:t>
            </a:r>
            <a:endParaRPr sz="1467">
              <a:highlight>
                <a:srgbClr val="FFFFFF"/>
              </a:highlight>
            </a:endParaRPr>
          </a:p>
          <a:p>
            <a:pPr indent="-397923">
              <a:buSzPts val="1100"/>
            </a:pPr>
            <a:r>
              <a:rPr lang="en-GB" sz="1467">
                <a:highlight>
                  <a:srgbClr val="FFFFFF"/>
                </a:highlight>
              </a:rPr>
              <a:t>Shows Who Didn’t Turn Into A Deal</a:t>
            </a:r>
            <a:endParaRPr sz="1467">
              <a:highlight>
                <a:srgbClr val="FFFFFF"/>
              </a:highlight>
            </a:endParaRPr>
          </a:p>
          <a:p>
            <a:pPr indent="-397923">
              <a:buSzPts val="1100"/>
            </a:pPr>
            <a:r>
              <a:rPr lang="en-GB" sz="1467">
                <a:highlight>
                  <a:srgbClr val="FFFFFF"/>
                </a:highlight>
              </a:rPr>
              <a:t>No Shows</a:t>
            </a:r>
            <a:endParaRPr sz="1467">
              <a:highlight>
                <a:srgbClr val="FFFFFF"/>
              </a:highlight>
            </a:endParaRPr>
          </a:p>
          <a:p>
            <a:pPr indent="-397923">
              <a:buSzPts val="1100"/>
            </a:pPr>
            <a:r>
              <a:rPr lang="en-GB" sz="1467"/>
              <a:t>High-Intent Website Visitors and Actions</a:t>
            </a:r>
            <a:endParaRPr sz="1467"/>
          </a:p>
          <a:p>
            <a:pPr indent="-397923">
              <a:buSzPts val="1100"/>
            </a:pPr>
            <a:r>
              <a:rPr lang="en-GB" sz="1467"/>
              <a:t>Referral Leads</a:t>
            </a:r>
            <a:endParaRPr sz="1467"/>
          </a:p>
          <a:p>
            <a:pPr indent="-397923">
              <a:buSzPts val="1100"/>
            </a:pPr>
            <a:r>
              <a:rPr lang="en-GB" sz="1467"/>
              <a:t>Existing Customers for Upsell/Cross-Sell</a:t>
            </a:r>
            <a:endParaRPr sz="1467"/>
          </a:p>
          <a:p>
            <a:pPr indent="-397923">
              <a:buSzPts val="1100"/>
            </a:pPr>
            <a:r>
              <a:rPr lang="en-GB" sz="1467"/>
              <a:t>Inactive Customers</a:t>
            </a:r>
            <a:endParaRPr sz="1467"/>
          </a:p>
          <a:p>
            <a:pPr indent="-397923">
              <a:buSzPts val="1100"/>
            </a:pPr>
            <a:r>
              <a:rPr lang="en-GB" sz="1467"/>
              <a:t>Competitor's Customers</a:t>
            </a:r>
            <a:endParaRPr sz="1467"/>
          </a:p>
          <a:p>
            <a:pPr indent="-397923">
              <a:buSzPts val="1100"/>
            </a:pPr>
            <a:r>
              <a:rPr lang="en-GB" sz="1467"/>
              <a:t>Chatbot Interactions</a:t>
            </a:r>
            <a:endParaRPr sz="1467"/>
          </a:p>
          <a:p>
            <a:pPr indent="-397923">
              <a:buSzPts val="1100"/>
            </a:pPr>
            <a:r>
              <a:rPr lang="en-GB" sz="1467"/>
              <a:t>Survey Respondents</a:t>
            </a:r>
            <a:endParaRPr sz="1467"/>
          </a:p>
          <a:p>
            <a:pPr indent="-397923">
              <a:buSzPts val="1100"/>
            </a:pPr>
            <a:r>
              <a:rPr lang="en-GB" sz="1467"/>
              <a:t>Request for Information (RFI) Submissions</a:t>
            </a:r>
            <a:endParaRPr sz="1467"/>
          </a:p>
          <a:p>
            <a:pPr indent="-397923">
              <a:buSzPts val="1100"/>
            </a:pPr>
            <a:r>
              <a:rPr lang="en-GB" sz="1467"/>
              <a:t>Inbound Calls</a:t>
            </a:r>
            <a:endParaRPr sz="1467"/>
          </a:p>
          <a:p>
            <a:pPr indent="0">
              <a:spcBef>
                <a:spcPts val="2133"/>
              </a:spcBef>
              <a:spcAft>
                <a:spcPts val="2133"/>
              </a:spcAft>
              <a:buNone/>
            </a:pPr>
            <a:endParaRPr sz="1467"/>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5"/>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High-Potential Accounts</a:t>
            </a:r>
            <a:endParaRPr/>
          </a:p>
        </p:txBody>
      </p:sp>
      <p:sp>
        <p:nvSpPr>
          <p:cNvPr id="852" name="Google Shape;852;p95"/>
          <p:cNvSpPr txBox="1">
            <a:spLocks noGrp="1"/>
          </p:cNvSpPr>
          <p:nvPr>
            <p:ph type="subTitle" idx="1"/>
          </p:nvPr>
        </p:nvSpPr>
        <p:spPr>
          <a:xfrm>
            <a:off x="973333" y="4168200"/>
            <a:ext cx="4401200" cy="1012000"/>
          </a:xfrm>
          <a:prstGeom prst="rect">
            <a:avLst/>
          </a:prstGeom>
        </p:spPr>
        <p:txBody>
          <a:bodyPr spcFirstLastPara="1" wrap="square" lIns="121900" tIns="121900" rIns="121900" bIns="121900" anchor="t" anchorCtr="0">
            <a:noAutofit/>
          </a:bodyPr>
          <a:lstStyle/>
          <a:p>
            <a:pPr marL="0" indent="0"/>
            <a:r>
              <a:rPr lang="en-GB"/>
              <a:t>Setting up automated triggers for high-potential accounts.</a:t>
            </a:r>
            <a:endParaRPr/>
          </a:p>
        </p:txBody>
      </p:sp>
      <p:sp>
        <p:nvSpPr>
          <p:cNvPr id="853" name="Google Shape;853;p95"/>
          <p:cNvSpPr txBox="1">
            <a:spLocks noGrp="1"/>
          </p:cNvSpPr>
          <p:nvPr>
            <p:ph type="body" idx="2"/>
          </p:nvPr>
        </p:nvSpPr>
        <p:spPr>
          <a:xfrm>
            <a:off x="6752467" y="1619800"/>
            <a:ext cx="4499200" cy="4034000"/>
          </a:xfrm>
          <a:prstGeom prst="rect">
            <a:avLst/>
          </a:prstGeom>
        </p:spPr>
        <p:txBody>
          <a:bodyPr spcFirstLastPara="1" wrap="square" lIns="121900" tIns="121900" rIns="121900" bIns="121900" anchor="t" anchorCtr="0">
            <a:noAutofit/>
          </a:bodyPr>
          <a:lstStyle/>
          <a:p>
            <a:pPr indent="-397923">
              <a:buSzPts val="1100"/>
              <a:buFont typeface="Arial"/>
              <a:buChar char="●"/>
            </a:pPr>
            <a:r>
              <a:rPr lang="en-GB" sz="1800" b="1" dirty="0">
                <a:highlight>
                  <a:srgbClr val="FFFFFF"/>
                </a:highlight>
              </a:rPr>
              <a:t>Intent Data: </a:t>
            </a:r>
            <a:r>
              <a:rPr lang="en-GB" sz="1800" dirty="0">
                <a:highlight>
                  <a:srgbClr val="FFFFFF"/>
                </a:highlight>
              </a:rPr>
              <a:t>Identify buying signals and prioritize high-intent accounts.</a:t>
            </a:r>
            <a:br>
              <a:rPr lang="en-GB" sz="1800" dirty="0">
                <a:highlight>
                  <a:srgbClr val="FFFFFF"/>
                </a:highlight>
              </a:rPr>
            </a:br>
            <a:endParaRPr sz="1800" dirty="0">
              <a:highlight>
                <a:srgbClr val="FFFFFF"/>
              </a:highlight>
            </a:endParaRPr>
          </a:p>
          <a:p>
            <a:pPr indent="-397923">
              <a:buSzPts val="1100"/>
              <a:buFont typeface="Arial"/>
              <a:buChar char="●"/>
            </a:pPr>
            <a:r>
              <a:rPr lang="en-GB" sz="1800" b="1" dirty="0">
                <a:highlight>
                  <a:srgbClr val="FFFFFF"/>
                </a:highlight>
              </a:rPr>
              <a:t>Scoops:</a:t>
            </a:r>
            <a:r>
              <a:rPr lang="en-GB" sz="1800" dirty="0">
                <a:highlight>
                  <a:srgbClr val="FFFFFF"/>
                </a:highlight>
              </a:rPr>
              <a:t> Access actionable insights and company updates such as changes in leadership.</a:t>
            </a:r>
            <a:br>
              <a:rPr lang="en-GB" sz="1800" dirty="0">
                <a:highlight>
                  <a:srgbClr val="FFFFFF"/>
                </a:highlight>
              </a:rPr>
            </a:br>
            <a:endParaRPr sz="1800" dirty="0">
              <a:highlight>
                <a:srgbClr val="FFFFFF"/>
              </a:highlight>
            </a:endParaRPr>
          </a:p>
          <a:p>
            <a:pPr indent="-397923">
              <a:buSzPts val="1100"/>
              <a:buFont typeface="Arial"/>
              <a:buChar char="●"/>
            </a:pPr>
            <a:r>
              <a:rPr lang="en-GB" sz="1800" b="1" dirty="0">
                <a:highlight>
                  <a:srgbClr val="FFFFFF"/>
                </a:highlight>
              </a:rPr>
              <a:t>Saved Searches and Alerts: </a:t>
            </a:r>
            <a:r>
              <a:rPr lang="en-GB" sz="1800" dirty="0">
                <a:highlight>
                  <a:srgbClr val="FFFFFF"/>
                </a:highlight>
              </a:rPr>
              <a:t>Automate account discovery and stay informed about changes.</a:t>
            </a:r>
            <a:br>
              <a:rPr lang="en-GB" sz="1800" dirty="0">
                <a:highlight>
                  <a:srgbClr val="FFFFFF"/>
                </a:highlight>
              </a:rPr>
            </a:br>
            <a:endParaRPr sz="1800" dirty="0">
              <a:highlight>
                <a:srgbClr val="FFFFFF"/>
              </a:highlight>
            </a:endParaRPr>
          </a:p>
          <a:p>
            <a:pPr indent="-397923">
              <a:buSzPts val="1100"/>
              <a:buFont typeface="Arial"/>
              <a:buChar char="●"/>
            </a:pPr>
            <a:r>
              <a:rPr lang="en-GB" sz="1800" b="1" dirty="0">
                <a:highlight>
                  <a:srgbClr val="FFFFFF"/>
                </a:highlight>
              </a:rPr>
              <a:t>Data Enrichment:</a:t>
            </a:r>
            <a:r>
              <a:rPr lang="en-GB" sz="1800" dirty="0">
                <a:highlight>
                  <a:srgbClr val="FFFFFF"/>
                </a:highlight>
              </a:rPr>
              <a:t> Enhance and verify account data for accuracy.</a:t>
            </a:r>
            <a:endParaRPr sz="1800" dirty="0">
              <a:highlight>
                <a:srgbClr val="FFFFFF"/>
              </a:highlight>
            </a:endParaRPr>
          </a:p>
          <a:p>
            <a:pPr indent="0">
              <a:spcBef>
                <a:spcPts val="2133"/>
              </a:spcBef>
              <a:spcAft>
                <a:spcPts val="2133"/>
              </a:spcAft>
              <a:buNone/>
            </a:pPr>
            <a:endParaRPr sz="1467"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7"/>
        <p:cNvGrpSpPr/>
        <p:nvPr/>
      </p:nvGrpSpPr>
      <p:grpSpPr>
        <a:xfrm>
          <a:off x="0" y="0"/>
          <a:ext cx="0" cy="0"/>
          <a:chOff x="0" y="0"/>
          <a:chExt cx="0" cy="0"/>
        </a:xfrm>
      </p:grpSpPr>
      <p:sp>
        <p:nvSpPr>
          <p:cNvPr id="858" name="Google Shape;858;p96"/>
          <p:cNvSpPr txBox="1">
            <a:spLocks noGrp="1"/>
          </p:cNvSpPr>
          <p:nvPr>
            <p:ph type="title"/>
          </p:nvPr>
        </p:nvSpPr>
        <p:spPr>
          <a:xfrm>
            <a:off x="972600" y="2741833"/>
            <a:ext cx="8940000" cy="898800"/>
          </a:xfrm>
          <a:prstGeom prst="rect">
            <a:avLst/>
          </a:prstGeom>
        </p:spPr>
        <p:txBody>
          <a:bodyPr spcFirstLastPara="1" wrap="square" lIns="121900" tIns="121900" rIns="121900" bIns="121900" anchor="t" anchorCtr="0">
            <a:noAutofit/>
          </a:bodyPr>
          <a:lstStyle/>
          <a:p>
            <a:r>
              <a:rPr lang="en-GB"/>
              <a:t>Step #5 Expand</a:t>
            </a:r>
            <a:endParaRPr/>
          </a:p>
        </p:txBody>
      </p:sp>
      <p:sp>
        <p:nvSpPr>
          <p:cNvPr id="859" name="Google Shape;859;p96"/>
          <p:cNvSpPr txBox="1">
            <a:spLocks noGrp="1"/>
          </p:cNvSpPr>
          <p:nvPr>
            <p:ph type="subTitle" idx="1"/>
          </p:nvPr>
        </p:nvSpPr>
        <p:spPr>
          <a:xfrm>
            <a:off x="972836" y="3799033"/>
            <a:ext cx="10250800" cy="721600"/>
          </a:xfrm>
          <a:prstGeom prst="rect">
            <a:avLst/>
          </a:prstGeom>
        </p:spPr>
        <p:txBody>
          <a:bodyPr spcFirstLastPara="1" wrap="square" lIns="121900" tIns="121900" rIns="121900" bIns="121900" anchor="t" anchorCtr="0">
            <a:noAutofit/>
          </a:bodyPr>
          <a:lstStyle/>
          <a:p>
            <a:pPr marL="0" indent="0"/>
            <a:r>
              <a:rPr lang="en-GB"/>
              <a:t>Net New Business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97"/>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Net New Opportunities</a:t>
            </a:r>
            <a:endParaRPr/>
          </a:p>
        </p:txBody>
      </p:sp>
      <p:sp>
        <p:nvSpPr>
          <p:cNvPr id="865" name="Google Shape;865;p97"/>
          <p:cNvSpPr txBox="1">
            <a:spLocks noGrp="1"/>
          </p:cNvSpPr>
          <p:nvPr>
            <p:ph type="subTitle" idx="1"/>
          </p:nvPr>
        </p:nvSpPr>
        <p:spPr>
          <a:xfrm>
            <a:off x="966600" y="4215367"/>
            <a:ext cx="4401200" cy="1151200"/>
          </a:xfrm>
          <a:prstGeom prst="rect">
            <a:avLst/>
          </a:prstGeom>
        </p:spPr>
        <p:txBody>
          <a:bodyPr spcFirstLastPara="1" wrap="square" lIns="121900" tIns="121900" rIns="121900" bIns="121900" anchor="t" anchorCtr="0">
            <a:noAutofit/>
          </a:bodyPr>
          <a:lstStyle/>
          <a:p>
            <a:pPr marL="0" indent="0"/>
            <a:r>
              <a:rPr lang="en-GB"/>
              <a:t>Strategies and Tools to Identify Net New Business Opportunities </a:t>
            </a:r>
            <a:endParaRPr/>
          </a:p>
        </p:txBody>
      </p:sp>
      <p:sp>
        <p:nvSpPr>
          <p:cNvPr id="866" name="Google Shape;866;p97"/>
          <p:cNvSpPr txBox="1">
            <a:spLocks noGrp="1"/>
          </p:cNvSpPr>
          <p:nvPr>
            <p:ph type="body" idx="2"/>
          </p:nvPr>
        </p:nvSpPr>
        <p:spPr>
          <a:xfrm>
            <a:off x="6898967" y="1803500"/>
            <a:ext cx="4499200" cy="4034000"/>
          </a:xfrm>
          <a:prstGeom prst="rect">
            <a:avLst/>
          </a:prstGeom>
        </p:spPr>
        <p:txBody>
          <a:bodyPr spcFirstLastPara="1" wrap="square" lIns="121900" tIns="121900" rIns="121900" bIns="121900" anchor="t" anchorCtr="0">
            <a:noAutofit/>
          </a:bodyPr>
          <a:lstStyle/>
          <a:p>
            <a:r>
              <a:rPr lang="en-GB" sz="1800" dirty="0"/>
              <a:t>Saved Searches</a:t>
            </a:r>
            <a:endParaRPr sz="1800" dirty="0"/>
          </a:p>
          <a:p>
            <a:r>
              <a:rPr lang="en-GB" sz="1800" dirty="0"/>
              <a:t>Intent</a:t>
            </a:r>
            <a:endParaRPr sz="1800" dirty="0"/>
          </a:p>
          <a:p>
            <a:r>
              <a:rPr lang="en-GB" sz="1800" dirty="0"/>
              <a:t>Scoops</a:t>
            </a:r>
            <a:endParaRPr sz="1800" dirty="0"/>
          </a:p>
          <a:p>
            <a:r>
              <a:rPr lang="en-GB" sz="1800" dirty="0"/>
              <a:t>Website Visitors</a:t>
            </a:r>
            <a:endParaRPr sz="1800" dirty="0"/>
          </a:p>
          <a:p>
            <a:r>
              <a:rPr lang="en-GB" sz="1800" dirty="0"/>
              <a:t>Workflows</a:t>
            </a:r>
            <a:endParaRPr sz="1800" dirty="0"/>
          </a:p>
          <a:p>
            <a:r>
              <a:rPr lang="en-GB" sz="1800" dirty="0"/>
              <a:t>Copilot</a:t>
            </a:r>
            <a:endParaRPr sz="1800" dirty="0"/>
          </a:p>
          <a:p>
            <a:r>
              <a:rPr lang="en-GB" sz="1800" dirty="0"/>
              <a:t>Lead Forms</a:t>
            </a:r>
            <a:endParaRPr sz="1800" dirty="0"/>
          </a:p>
          <a:p>
            <a:r>
              <a:rPr lang="en-GB" sz="1800" dirty="0"/>
              <a:t>Advanced Search Filters</a:t>
            </a:r>
            <a:endParaRPr sz="1800" dirty="0"/>
          </a:p>
          <a:p>
            <a:r>
              <a:rPr lang="en-GB" sz="1800" dirty="0"/>
              <a:t>Contact Enrichment</a:t>
            </a:r>
            <a:endParaRPr sz="1800" dirty="0"/>
          </a:p>
          <a:p>
            <a:r>
              <a:rPr lang="en-GB" sz="1800" dirty="0"/>
              <a:t>Targeted Outreach Lists</a:t>
            </a:r>
            <a:endParaRPr sz="1800" dirty="0"/>
          </a:p>
          <a:p>
            <a:r>
              <a:rPr lang="en-GB" sz="1800" dirty="0"/>
              <a:t>Job Changes and Promotions</a:t>
            </a:r>
            <a:endParaRPr sz="1800" dirty="0"/>
          </a:p>
          <a:p>
            <a:pPr indent="0">
              <a:spcBef>
                <a:spcPts val="2133"/>
              </a:spcBef>
              <a:spcAft>
                <a:spcPts val="2133"/>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1" name="Google Shape;871;p98"/>
          <p:cNvPicPr preferRelativeResize="0"/>
          <p:nvPr/>
        </p:nvPicPr>
        <p:blipFill>
          <a:blip r:embed="rId3">
            <a:alphaModFix/>
          </a:blip>
          <a:stretch>
            <a:fillRect/>
          </a:stretch>
        </p:blipFill>
        <p:spPr>
          <a:xfrm>
            <a:off x="5301267" y="3254801"/>
            <a:ext cx="6695333" cy="2914433"/>
          </a:xfrm>
          <a:prstGeom prst="rect">
            <a:avLst/>
          </a:prstGeom>
          <a:noFill/>
          <a:ln>
            <a:noFill/>
          </a:ln>
        </p:spPr>
      </p:pic>
      <p:sp>
        <p:nvSpPr>
          <p:cNvPr id="872" name="Google Shape;872;p98"/>
          <p:cNvSpPr txBox="1">
            <a:spLocks noGrp="1"/>
          </p:cNvSpPr>
          <p:nvPr>
            <p:ph type="title"/>
          </p:nvPr>
        </p:nvSpPr>
        <p:spPr>
          <a:xfrm>
            <a:off x="972600" y="1758200"/>
            <a:ext cx="10251200" cy="713600"/>
          </a:xfrm>
          <a:prstGeom prst="rect">
            <a:avLst/>
          </a:prstGeom>
        </p:spPr>
        <p:txBody>
          <a:bodyPr spcFirstLastPara="1" wrap="square" lIns="121900" tIns="121900" rIns="121900" bIns="121900" anchor="t" anchorCtr="0">
            <a:noAutofit/>
          </a:bodyPr>
          <a:lstStyle/>
          <a:p>
            <a:r>
              <a:rPr lang="en-GB"/>
              <a:t>ZoomInfo Targeted LeadGen</a:t>
            </a:r>
            <a:endParaRPr/>
          </a:p>
        </p:txBody>
      </p:sp>
      <p:sp>
        <p:nvSpPr>
          <p:cNvPr id="873" name="Google Shape;873;p98"/>
          <p:cNvSpPr txBox="1">
            <a:spLocks noGrp="1"/>
          </p:cNvSpPr>
          <p:nvPr>
            <p:ph type="body" idx="1"/>
          </p:nvPr>
        </p:nvSpPr>
        <p:spPr>
          <a:xfrm>
            <a:off x="972600" y="2771833"/>
            <a:ext cx="5032400" cy="3014800"/>
          </a:xfrm>
          <a:prstGeom prst="rect">
            <a:avLst/>
          </a:prstGeom>
        </p:spPr>
        <p:txBody>
          <a:bodyPr spcFirstLastPara="1" wrap="square" lIns="121900" tIns="121900" rIns="121900" bIns="121900" anchor="t" anchorCtr="0">
            <a:noAutofit/>
          </a:bodyPr>
          <a:lstStyle/>
          <a:p>
            <a:r>
              <a:rPr lang="en-GB"/>
              <a:t>Identify Ideal Customer Profiles (ICPs)</a:t>
            </a:r>
            <a:endParaRPr/>
          </a:p>
          <a:p>
            <a:r>
              <a:rPr lang="en-GB"/>
              <a:t>Advanced Search Filters</a:t>
            </a:r>
            <a:endParaRPr/>
          </a:p>
          <a:p>
            <a:r>
              <a:rPr lang="en-GB"/>
              <a:t>Account-Based Marketing (ABM)</a:t>
            </a:r>
            <a:endParaRPr/>
          </a:p>
          <a:p>
            <a:r>
              <a:rPr lang="en-GB"/>
              <a:t>Data Enrichment</a:t>
            </a:r>
            <a:endParaRPr/>
          </a:p>
          <a:p>
            <a:r>
              <a:rPr lang="en-GB"/>
              <a:t>Real-Time Alerts</a:t>
            </a:r>
            <a:endParaRPr/>
          </a:p>
          <a:p>
            <a:r>
              <a:rPr lang="en-GB"/>
              <a:t>Lead Scoring</a:t>
            </a:r>
            <a:endParaRPr/>
          </a:p>
          <a:p>
            <a:r>
              <a:rPr lang="en-GB"/>
              <a:t>Outbound Campaigns</a:t>
            </a:r>
            <a:endParaRPr/>
          </a:p>
          <a:p>
            <a:r>
              <a:rPr lang="en-GB"/>
              <a:t>Integration with Sales Tools</a:t>
            </a:r>
            <a:endParaRPr/>
          </a:p>
          <a:p>
            <a:r>
              <a:rPr lang="en-GB"/>
              <a:t>Intent Data</a:t>
            </a:r>
            <a:endParaRPr/>
          </a:p>
          <a:p>
            <a:r>
              <a:rPr lang="en-GB"/>
              <a:t>Data-Driven Outreach</a:t>
            </a:r>
            <a:endParaRPr/>
          </a:p>
          <a:p>
            <a:r>
              <a:rPr lang="en-GB"/>
              <a:t>AI and Machine Learning</a:t>
            </a:r>
            <a:endParaRPr/>
          </a:p>
          <a:p>
            <a:pPr marL="0" indent="0">
              <a:spcBef>
                <a:spcPts val="2133"/>
              </a:spcBef>
              <a:spcAft>
                <a:spcPts val="2133"/>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7"/>
        <p:cNvGrpSpPr/>
        <p:nvPr/>
      </p:nvGrpSpPr>
      <p:grpSpPr>
        <a:xfrm>
          <a:off x="0" y="0"/>
          <a:ext cx="0" cy="0"/>
          <a:chOff x="0" y="0"/>
          <a:chExt cx="0" cy="0"/>
        </a:xfrm>
      </p:grpSpPr>
      <p:sp>
        <p:nvSpPr>
          <p:cNvPr id="878" name="Google Shape;878;p99"/>
          <p:cNvSpPr txBox="1">
            <a:spLocks noGrp="1"/>
          </p:cNvSpPr>
          <p:nvPr>
            <p:ph type="title"/>
          </p:nvPr>
        </p:nvSpPr>
        <p:spPr>
          <a:xfrm>
            <a:off x="972600" y="1763267"/>
            <a:ext cx="10251200" cy="2024800"/>
          </a:xfrm>
          <a:prstGeom prst="rect">
            <a:avLst/>
          </a:prstGeom>
        </p:spPr>
        <p:txBody>
          <a:bodyPr spcFirstLastPara="1" wrap="square" lIns="121900" tIns="121900" rIns="121900" bIns="121900" anchor="t" anchorCtr="0">
            <a:noAutofit/>
          </a:bodyPr>
          <a:lstStyle/>
          <a:p>
            <a:r>
              <a:rPr lang="en-GB"/>
              <a:t>Free </a:t>
            </a:r>
            <a:endParaRPr/>
          </a:p>
          <a:p>
            <a:r>
              <a:rPr lang="en-GB"/>
              <a:t>Resources: </a:t>
            </a:r>
            <a:endParaRPr/>
          </a:p>
        </p:txBody>
      </p:sp>
      <p:grpSp>
        <p:nvGrpSpPr>
          <p:cNvPr id="879" name="Google Shape;879;p99"/>
          <p:cNvGrpSpPr/>
          <p:nvPr/>
        </p:nvGrpSpPr>
        <p:grpSpPr>
          <a:xfrm>
            <a:off x="8104800" y="1069914"/>
            <a:ext cx="4229528" cy="4208053"/>
            <a:chOff x="7871398" y="3272154"/>
            <a:chExt cx="1299900" cy="1293300"/>
          </a:xfrm>
        </p:grpSpPr>
        <p:sp>
          <p:nvSpPr>
            <p:cNvPr id="880" name="Google Shape;880;p99"/>
            <p:cNvSpPr/>
            <p:nvPr/>
          </p:nvSpPr>
          <p:spPr>
            <a:xfrm rot="-5400000">
              <a:off x="7933919" y="3355404"/>
              <a:ext cx="1293300" cy="1126800"/>
            </a:xfrm>
            <a:prstGeom prst="round2SameRect">
              <a:avLst>
                <a:gd name="adj1" fmla="val 16667"/>
                <a:gd name="adj2" fmla="val 0"/>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exend"/>
                <a:ea typeface="Lexend"/>
                <a:cs typeface="Lexend"/>
                <a:sym typeface="Lexend"/>
              </a:endParaRPr>
            </a:p>
          </p:txBody>
        </p:sp>
        <p:pic>
          <p:nvPicPr>
            <p:cNvPr id="881" name="Google Shape;881;p99"/>
            <p:cNvPicPr preferRelativeResize="0"/>
            <p:nvPr/>
          </p:nvPicPr>
          <p:blipFill>
            <a:blip r:embed="rId4">
              <a:alphaModFix/>
            </a:blip>
            <a:stretch>
              <a:fillRect/>
            </a:stretch>
          </p:blipFill>
          <p:spPr>
            <a:xfrm>
              <a:off x="8124650" y="3515275"/>
              <a:ext cx="884450" cy="884450"/>
            </a:xfrm>
            <a:prstGeom prst="rect">
              <a:avLst/>
            </a:prstGeom>
            <a:noFill/>
            <a:ln>
              <a:noFill/>
            </a:ln>
          </p:spPr>
        </p:pic>
        <p:sp>
          <p:nvSpPr>
            <p:cNvPr id="882" name="Google Shape;882;p99"/>
            <p:cNvSpPr txBox="1"/>
            <p:nvPr/>
          </p:nvSpPr>
          <p:spPr>
            <a:xfrm>
              <a:off x="7871398" y="3320012"/>
              <a:ext cx="1299900" cy="1953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533" b="1" i="1" kern="0">
                  <a:solidFill>
                    <a:srgbClr val="0F0F0F"/>
                  </a:solidFill>
                  <a:latin typeface="Lexend"/>
                  <a:ea typeface="Lexend"/>
                  <a:cs typeface="Lexend"/>
                  <a:sym typeface="Lexend"/>
                </a:rPr>
                <a:t>Scan here</a:t>
              </a:r>
              <a:endParaRPr sz="2533" b="1" i="1" kern="0">
                <a:solidFill>
                  <a:srgbClr val="0F0F0F"/>
                </a:solidFill>
                <a:latin typeface="Lexend"/>
                <a:ea typeface="Lexend"/>
                <a:cs typeface="Lexend"/>
                <a:sym typeface="Lexend"/>
              </a:endParaRPr>
            </a:p>
          </p:txBody>
        </p:sp>
      </p:grpSp>
      <p:sp>
        <p:nvSpPr>
          <p:cNvPr id="883" name="Google Shape;883;p99"/>
          <p:cNvSpPr txBox="1">
            <a:spLocks noGrp="1"/>
          </p:cNvSpPr>
          <p:nvPr>
            <p:ph type="subTitle" idx="4294967295"/>
          </p:nvPr>
        </p:nvSpPr>
        <p:spPr>
          <a:xfrm>
            <a:off x="972836" y="3799033"/>
            <a:ext cx="3793600" cy="1399200"/>
          </a:xfrm>
          <a:prstGeom prst="rect">
            <a:avLst/>
          </a:prstGeom>
        </p:spPr>
        <p:txBody>
          <a:bodyPr spcFirstLastPara="1" wrap="square" lIns="121900" tIns="121900" rIns="121900" bIns="121900" anchor="t" anchorCtr="0">
            <a:noAutofit/>
          </a:bodyPr>
          <a:lstStyle/>
          <a:p>
            <a:pPr marL="0" indent="0">
              <a:spcAft>
                <a:spcPts val="2133"/>
              </a:spcAft>
              <a:buNone/>
            </a:pPr>
            <a:r>
              <a:rPr lang="en-GB">
                <a:solidFill>
                  <a:schemeClr val="lt1"/>
                </a:solidFill>
              </a:rPr>
              <a:t>Use your phone’s camera to get free resources from the event.</a:t>
            </a:r>
            <a:endParaRPr>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00"/>
          <p:cNvSpPr txBox="1">
            <a:spLocks noGrp="1"/>
          </p:cNvSpPr>
          <p:nvPr>
            <p:ph type="title"/>
          </p:nvPr>
        </p:nvSpPr>
        <p:spPr>
          <a:xfrm>
            <a:off x="972600" y="1758200"/>
            <a:ext cx="10251200" cy="713600"/>
          </a:xfrm>
          <a:prstGeom prst="rect">
            <a:avLst/>
          </a:prstGeom>
        </p:spPr>
        <p:txBody>
          <a:bodyPr spcFirstLastPara="1" wrap="square" lIns="121900" tIns="121900" rIns="121900" bIns="121900" anchor="t" anchorCtr="0">
            <a:noAutofit/>
          </a:bodyPr>
          <a:lstStyle/>
          <a:p>
            <a:r>
              <a:rPr lang="en-GB"/>
              <a:t>Things Quantum Can Help You With:</a:t>
            </a:r>
            <a:endParaRPr/>
          </a:p>
        </p:txBody>
      </p:sp>
      <p:sp>
        <p:nvSpPr>
          <p:cNvPr id="889" name="Google Shape;889;p100"/>
          <p:cNvSpPr txBox="1">
            <a:spLocks noGrp="1"/>
          </p:cNvSpPr>
          <p:nvPr>
            <p:ph type="body" idx="1"/>
          </p:nvPr>
        </p:nvSpPr>
        <p:spPr>
          <a:xfrm>
            <a:off x="972433" y="2771833"/>
            <a:ext cx="5032400" cy="3814000"/>
          </a:xfrm>
          <a:prstGeom prst="rect">
            <a:avLst/>
          </a:prstGeom>
        </p:spPr>
        <p:txBody>
          <a:bodyPr spcFirstLastPara="1" wrap="square" lIns="121900" tIns="121900" rIns="121900" bIns="121900" anchor="t" anchorCtr="0">
            <a:noAutofit/>
          </a:bodyPr>
          <a:lstStyle/>
          <a:p>
            <a:pPr indent="-406390">
              <a:lnSpc>
                <a:spcPct val="100000"/>
              </a:lnSpc>
              <a:buSzPts val="1200"/>
            </a:pPr>
            <a:r>
              <a:rPr lang="en-GB" sz="1600"/>
              <a:t>Manual Processes</a:t>
            </a:r>
            <a:endParaRPr sz="1600"/>
          </a:p>
          <a:p>
            <a:pPr indent="-406390">
              <a:lnSpc>
                <a:spcPct val="100000"/>
              </a:lnSpc>
              <a:buSzPts val="1200"/>
            </a:pPr>
            <a:r>
              <a:rPr lang="en-GB" sz="1600"/>
              <a:t>Lack of Automation or AI</a:t>
            </a:r>
            <a:endParaRPr sz="1600"/>
          </a:p>
          <a:p>
            <a:pPr indent="-406390">
              <a:lnSpc>
                <a:spcPct val="100000"/>
              </a:lnSpc>
              <a:buSzPts val="1200"/>
            </a:pPr>
            <a:r>
              <a:rPr lang="en-GB" sz="1600"/>
              <a:t>Disparate Technology Solutions that Don't Integrate</a:t>
            </a:r>
            <a:endParaRPr sz="1600"/>
          </a:p>
          <a:p>
            <a:pPr indent="-406390">
              <a:lnSpc>
                <a:spcPct val="100000"/>
              </a:lnSpc>
              <a:buSzPts val="1200"/>
            </a:pPr>
            <a:r>
              <a:rPr lang="en-GB" sz="1600"/>
              <a:t>Sales Reps Spending Time Doing Everything but Selling</a:t>
            </a:r>
            <a:endParaRPr sz="1600"/>
          </a:p>
          <a:p>
            <a:pPr indent="-406390">
              <a:lnSpc>
                <a:spcPct val="100000"/>
              </a:lnSpc>
              <a:buSzPts val="1200"/>
            </a:pPr>
            <a:r>
              <a:rPr lang="en-GB" sz="1600"/>
              <a:t>Lack of Alignment Between Sales and Marketing</a:t>
            </a:r>
            <a:endParaRPr sz="1600"/>
          </a:p>
          <a:p>
            <a:pPr indent="-406390">
              <a:lnSpc>
                <a:spcPct val="100000"/>
              </a:lnSpc>
              <a:buSzPts val="1200"/>
            </a:pPr>
            <a:r>
              <a:rPr lang="en-GB" sz="1600"/>
              <a:t>Outdated Data</a:t>
            </a:r>
            <a:endParaRPr sz="1600"/>
          </a:p>
          <a:p>
            <a:pPr indent="-406390">
              <a:lnSpc>
                <a:spcPct val="100000"/>
              </a:lnSpc>
              <a:buSzPts val="1200"/>
            </a:pPr>
            <a:r>
              <a:rPr lang="en-GB" sz="1600"/>
              <a:t>Inability to Pull Data from One System for Potential Opportunities</a:t>
            </a:r>
            <a:endParaRPr sz="1600"/>
          </a:p>
          <a:p>
            <a:pPr indent="-406390">
              <a:lnSpc>
                <a:spcPct val="100000"/>
              </a:lnSpc>
              <a:buSzPts val="1200"/>
            </a:pPr>
            <a:r>
              <a:rPr lang="en-GB" sz="1600"/>
              <a:t>Lackluster Cross-Selling or Upselling to Your Current Client Base</a:t>
            </a:r>
            <a:endParaRPr sz="1600"/>
          </a:p>
        </p:txBody>
      </p:sp>
      <p:sp>
        <p:nvSpPr>
          <p:cNvPr id="890" name="Google Shape;890;p100"/>
          <p:cNvSpPr txBox="1">
            <a:spLocks noGrp="1"/>
          </p:cNvSpPr>
          <p:nvPr>
            <p:ph type="body" idx="2"/>
          </p:nvPr>
        </p:nvSpPr>
        <p:spPr>
          <a:xfrm>
            <a:off x="6191469" y="2771833"/>
            <a:ext cx="5032400" cy="3814000"/>
          </a:xfrm>
          <a:prstGeom prst="rect">
            <a:avLst/>
          </a:prstGeom>
        </p:spPr>
        <p:txBody>
          <a:bodyPr spcFirstLastPara="1" wrap="square" lIns="121900" tIns="121900" rIns="121900" bIns="121900" anchor="t" anchorCtr="0">
            <a:noAutofit/>
          </a:bodyPr>
          <a:lstStyle/>
          <a:p>
            <a:pPr indent="-406390">
              <a:lnSpc>
                <a:spcPct val="100000"/>
              </a:lnSpc>
              <a:buSzPts val="1200"/>
            </a:pPr>
            <a:r>
              <a:rPr lang="en-GB" sz="1600"/>
              <a:t>Lack of Visibility into Key KPIs</a:t>
            </a:r>
            <a:endParaRPr sz="1600"/>
          </a:p>
          <a:p>
            <a:pPr indent="-406390">
              <a:lnSpc>
                <a:spcPct val="100000"/>
              </a:lnSpc>
              <a:buSzPts val="1200"/>
            </a:pPr>
            <a:r>
              <a:rPr lang="en-GB" sz="1600"/>
              <a:t>Speed to Market</a:t>
            </a:r>
            <a:endParaRPr sz="1600"/>
          </a:p>
          <a:p>
            <a:pPr indent="-406390">
              <a:lnSpc>
                <a:spcPct val="100000"/>
              </a:lnSpc>
              <a:buSzPts val="1200"/>
            </a:pPr>
            <a:r>
              <a:rPr lang="en-GB" sz="1600"/>
              <a:t>Inability to Accurately Track Performance and ROI </a:t>
            </a:r>
            <a:endParaRPr sz="1600"/>
          </a:p>
          <a:p>
            <a:pPr indent="-406390">
              <a:lnSpc>
                <a:spcPct val="100000"/>
              </a:lnSpc>
              <a:buSzPts val="1200"/>
            </a:pPr>
            <a:r>
              <a:rPr lang="en-GB" sz="1600"/>
              <a:t>Struggling to Meet Budgetary Goals</a:t>
            </a:r>
            <a:endParaRPr sz="1600"/>
          </a:p>
          <a:p>
            <a:pPr indent="-406390">
              <a:lnSpc>
                <a:spcPct val="100000"/>
              </a:lnSpc>
              <a:buSzPts val="1200"/>
            </a:pPr>
            <a:r>
              <a:rPr lang="en-GB" sz="1600"/>
              <a:t>Lack of Results</a:t>
            </a:r>
            <a:endParaRPr sz="1600"/>
          </a:p>
          <a:p>
            <a:pPr indent="-406390">
              <a:lnSpc>
                <a:spcPct val="100000"/>
              </a:lnSpc>
              <a:buSzPts val="1200"/>
            </a:pPr>
            <a:r>
              <a:rPr lang="en-GB" sz="1600"/>
              <a:t>Challenges Responding to Ever-Changing Market Conditions</a:t>
            </a:r>
            <a:endParaRPr sz="1600"/>
          </a:p>
          <a:p>
            <a:pPr indent="-406390">
              <a:lnSpc>
                <a:spcPct val="100000"/>
              </a:lnSpc>
              <a:buSzPts val="1200"/>
            </a:pPr>
            <a:r>
              <a:rPr lang="en-GB" sz="1600"/>
              <a:t>Underperforming Teams</a:t>
            </a:r>
            <a:endParaRPr sz="1600"/>
          </a:p>
          <a:p>
            <a:pPr indent="-406390">
              <a:lnSpc>
                <a:spcPct val="100000"/>
              </a:lnSpc>
              <a:buSzPts val="1200"/>
            </a:pPr>
            <a:r>
              <a:rPr lang="en-GB" sz="1600"/>
              <a:t>Staffing Issues</a:t>
            </a:r>
            <a:endParaRPr sz="1600"/>
          </a:p>
          <a:p>
            <a:pPr indent="-406390">
              <a:lnSpc>
                <a:spcPct val="100000"/>
              </a:lnSpc>
              <a:buSzPts val="1200"/>
            </a:pPr>
            <a:r>
              <a:rPr lang="en-GB" sz="1600"/>
              <a:t>Lack of Processes</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4"/>
        <p:cNvGrpSpPr/>
        <p:nvPr/>
      </p:nvGrpSpPr>
      <p:grpSpPr>
        <a:xfrm>
          <a:off x="0" y="0"/>
          <a:ext cx="0" cy="0"/>
          <a:chOff x="0" y="0"/>
          <a:chExt cx="0" cy="0"/>
        </a:xfrm>
      </p:grpSpPr>
      <p:sp>
        <p:nvSpPr>
          <p:cNvPr id="895" name="Google Shape;895;p101"/>
          <p:cNvSpPr txBox="1">
            <a:spLocks noGrp="1"/>
          </p:cNvSpPr>
          <p:nvPr>
            <p:ph type="title"/>
          </p:nvPr>
        </p:nvSpPr>
        <p:spPr>
          <a:xfrm>
            <a:off x="972600" y="1329167"/>
            <a:ext cx="5346800" cy="2460800"/>
          </a:xfrm>
          <a:prstGeom prst="rect">
            <a:avLst/>
          </a:prstGeom>
        </p:spPr>
        <p:txBody>
          <a:bodyPr spcFirstLastPara="1" wrap="square" lIns="121900" tIns="121900" rIns="121900" bIns="121900" anchor="t" anchorCtr="0">
            <a:noAutofit/>
          </a:bodyPr>
          <a:lstStyle/>
          <a:p>
            <a:r>
              <a:rPr lang="en-GB" sz="4800"/>
              <a:t>Interested in learning more?</a:t>
            </a:r>
            <a:endParaRPr sz="4800"/>
          </a:p>
        </p:txBody>
      </p:sp>
      <p:sp>
        <p:nvSpPr>
          <p:cNvPr id="896" name="Google Shape;896;p101"/>
          <p:cNvSpPr txBox="1">
            <a:spLocks noGrp="1"/>
          </p:cNvSpPr>
          <p:nvPr>
            <p:ph type="body" idx="1"/>
          </p:nvPr>
        </p:nvSpPr>
        <p:spPr>
          <a:xfrm>
            <a:off x="972600" y="3529897"/>
            <a:ext cx="10251200" cy="1659600"/>
          </a:xfrm>
          <a:prstGeom prst="rect">
            <a:avLst/>
          </a:prstGeom>
        </p:spPr>
        <p:txBody>
          <a:bodyPr spcFirstLastPara="1" wrap="square" lIns="121900" tIns="121900" rIns="121900" bIns="121900" anchor="t" anchorCtr="0">
            <a:noAutofit/>
          </a:bodyPr>
          <a:lstStyle/>
          <a:p>
            <a:r>
              <a:rPr lang="en-GB" sz="1800" dirty="0"/>
              <a:t>Complimentary 30 Minute Consultation with Shawn </a:t>
            </a:r>
            <a:endParaRPr sz="1800" dirty="0"/>
          </a:p>
          <a:p>
            <a:r>
              <a:rPr lang="en-GB" sz="1800" dirty="0"/>
              <a:t>5 Free 30-Day Assessments for First 5 to Sign Up</a:t>
            </a:r>
            <a:endParaRPr sz="1800" dirty="0"/>
          </a:p>
          <a:p>
            <a:r>
              <a:rPr lang="en-GB" sz="1800" dirty="0"/>
              <a:t>Free access to Quantum Academy through September of 2024</a:t>
            </a:r>
            <a:endParaRPr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0"/>
        <p:cNvGrpSpPr/>
        <p:nvPr/>
      </p:nvGrpSpPr>
      <p:grpSpPr>
        <a:xfrm>
          <a:off x="0" y="0"/>
          <a:ext cx="0" cy="0"/>
          <a:chOff x="0" y="0"/>
          <a:chExt cx="0" cy="0"/>
        </a:xfrm>
      </p:grpSpPr>
      <p:sp>
        <p:nvSpPr>
          <p:cNvPr id="901" name="Google Shape;901;p102"/>
          <p:cNvSpPr txBox="1">
            <a:spLocks noGrp="1"/>
          </p:cNvSpPr>
          <p:nvPr>
            <p:ph type="ctrTitle"/>
          </p:nvPr>
        </p:nvSpPr>
        <p:spPr>
          <a:xfrm>
            <a:off x="972600" y="1763267"/>
            <a:ext cx="10250800" cy="2219600"/>
          </a:xfrm>
          <a:prstGeom prst="rect">
            <a:avLst/>
          </a:prstGeom>
        </p:spPr>
        <p:txBody>
          <a:bodyPr spcFirstLastPara="1" wrap="square" lIns="121900" tIns="121900" rIns="121900" bIns="121900" anchor="t" anchorCtr="0">
            <a:noAutofit/>
          </a:bodyPr>
          <a:lstStyle/>
          <a:p>
            <a:r>
              <a:rPr lang="en-GB" sz="6400"/>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68"/>
          <p:cNvPicPr preferRelativeResize="0"/>
          <p:nvPr/>
        </p:nvPicPr>
        <p:blipFill rotWithShape="1">
          <a:blip r:embed="rId3">
            <a:alphaModFix/>
          </a:blip>
          <a:srcRect t="42194" b="32007"/>
          <a:stretch/>
        </p:blipFill>
        <p:spPr>
          <a:xfrm>
            <a:off x="0" y="5114227"/>
            <a:ext cx="12192000" cy="1769196"/>
          </a:xfrm>
          <a:prstGeom prst="rect">
            <a:avLst/>
          </a:prstGeom>
          <a:noFill/>
          <a:ln>
            <a:noFill/>
          </a:ln>
        </p:spPr>
      </p:pic>
      <p:sp>
        <p:nvSpPr>
          <p:cNvPr id="657" name="Google Shape;657;p68"/>
          <p:cNvSpPr txBox="1">
            <a:spLocks noGrp="1"/>
          </p:cNvSpPr>
          <p:nvPr>
            <p:ph type="title"/>
          </p:nvPr>
        </p:nvSpPr>
        <p:spPr>
          <a:xfrm>
            <a:off x="972600" y="1758200"/>
            <a:ext cx="10251600" cy="713600"/>
          </a:xfrm>
          <a:prstGeom prst="rect">
            <a:avLst/>
          </a:prstGeom>
        </p:spPr>
        <p:txBody>
          <a:bodyPr spcFirstLastPara="1" wrap="square" lIns="121900" tIns="121900" rIns="121900" bIns="121900" anchor="t" anchorCtr="0">
            <a:noAutofit/>
          </a:bodyPr>
          <a:lstStyle/>
          <a:p>
            <a:r>
              <a:rPr lang="en-GB"/>
              <a:t>About Quantum</a:t>
            </a:r>
            <a:endParaRPr/>
          </a:p>
        </p:txBody>
      </p:sp>
      <p:sp>
        <p:nvSpPr>
          <p:cNvPr id="658" name="Google Shape;658;p68"/>
          <p:cNvSpPr txBox="1">
            <a:spLocks noGrp="1"/>
          </p:cNvSpPr>
          <p:nvPr>
            <p:ph type="body" idx="1"/>
          </p:nvPr>
        </p:nvSpPr>
        <p:spPr>
          <a:xfrm>
            <a:off x="1093067" y="2784767"/>
            <a:ext cx="10131200" cy="1982000"/>
          </a:xfrm>
          <a:prstGeom prst="rect">
            <a:avLst/>
          </a:prstGeom>
        </p:spPr>
        <p:txBody>
          <a:bodyPr spcFirstLastPara="1" wrap="square" lIns="121900" tIns="121900" rIns="121900" bIns="121900" anchor="t" anchorCtr="0">
            <a:noAutofit/>
          </a:bodyPr>
          <a:lstStyle/>
          <a:p>
            <a:pPr marL="0" indent="0">
              <a:buNone/>
            </a:pPr>
            <a:r>
              <a:rPr lang="en-GB" b="1"/>
              <a:t>Quantum Business Solutions specializes in optimizing your sales and marketing strategies for success through:</a:t>
            </a:r>
            <a:endParaRPr b="1"/>
          </a:p>
          <a:p>
            <a:pPr>
              <a:spcBef>
                <a:spcPts val="2133"/>
              </a:spcBef>
              <a:buChar char="➔"/>
            </a:pPr>
            <a:r>
              <a:rPr lang="en-GB"/>
              <a:t>Go-To-Market Strategy, Specifically Tailored for the Office Technology Industry</a:t>
            </a:r>
            <a:endParaRPr/>
          </a:p>
          <a:p>
            <a:pPr>
              <a:buChar char="➔"/>
            </a:pPr>
            <a:r>
              <a:rPr lang="en-GB"/>
              <a:t>Sales Tech Integrations</a:t>
            </a:r>
            <a:endParaRPr/>
          </a:p>
          <a:p>
            <a:pPr>
              <a:buChar char="➔"/>
            </a:pPr>
            <a:r>
              <a:rPr lang="en-GB"/>
              <a:t>Lead Generation Services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9"/>
          <p:cNvSpPr txBox="1">
            <a:spLocks noGrp="1"/>
          </p:cNvSpPr>
          <p:nvPr>
            <p:ph type="subTitle" idx="4294967295"/>
          </p:nvPr>
        </p:nvSpPr>
        <p:spPr>
          <a:xfrm>
            <a:off x="961633" y="1851189"/>
            <a:ext cx="4482000" cy="315600"/>
          </a:xfrm>
          <a:prstGeom prst="rect">
            <a:avLst/>
          </a:prstGeom>
        </p:spPr>
        <p:txBody>
          <a:bodyPr spcFirstLastPara="1" wrap="square" lIns="121900" tIns="121900" rIns="121900" bIns="121900" anchor="t" anchorCtr="0">
            <a:noAutofit/>
          </a:bodyPr>
          <a:lstStyle/>
          <a:p>
            <a:pPr marL="0" indent="0">
              <a:spcAft>
                <a:spcPts val="2133"/>
              </a:spcAft>
              <a:buNone/>
            </a:pPr>
            <a:r>
              <a:rPr lang="en-GB" sz="1067"/>
              <a:t>SVP for Global Alliances and Ecosystem at ZoomInfo</a:t>
            </a:r>
            <a:endParaRPr sz="1067"/>
          </a:p>
        </p:txBody>
      </p:sp>
      <p:sp>
        <p:nvSpPr>
          <p:cNvPr id="664" name="Google Shape;664;p69"/>
          <p:cNvSpPr txBox="1">
            <a:spLocks noGrp="1"/>
          </p:cNvSpPr>
          <p:nvPr>
            <p:ph type="title"/>
          </p:nvPr>
        </p:nvSpPr>
        <p:spPr>
          <a:xfrm>
            <a:off x="961633" y="2209967"/>
            <a:ext cx="4401200" cy="689200"/>
          </a:xfrm>
          <a:prstGeom prst="rect">
            <a:avLst/>
          </a:prstGeom>
        </p:spPr>
        <p:txBody>
          <a:bodyPr spcFirstLastPara="1" wrap="square" lIns="121900" tIns="121900" rIns="121900" bIns="121900" anchor="t" anchorCtr="0">
            <a:noAutofit/>
          </a:bodyPr>
          <a:lstStyle/>
          <a:p>
            <a:r>
              <a:rPr lang="en-GB"/>
              <a:t>Katie Landaal</a:t>
            </a:r>
            <a:endParaRPr/>
          </a:p>
        </p:txBody>
      </p:sp>
      <p:sp>
        <p:nvSpPr>
          <p:cNvPr id="665" name="Google Shape;665;p69"/>
          <p:cNvSpPr txBox="1">
            <a:spLocks noGrp="1"/>
          </p:cNvSpPr>
          <p:nvPr>
            <p:ph type="body" idx="1"/>
          </p:nvPr>
        </p:nvSpPr>
        <p:spPr>
          <a:xfrm>
            <a:off x="961633" y="3061033"/>
            <a:ext cx="4814000" cy="2990800"/>
          </a:xfrm>
          <a:prstGeom prst="rect">
            <a:avLst/>
          </a:prstGeom>
        </p:spPr>
        <p:txBody>
          <a:bodyPr spcFirstLastPara="1" wrap="square" lIns="121900" tIns="121900" rIns="121900" bIns="121900" anchor="t" anchorCtr="0">
            <a:noAutofit/>
          </a:bodyPr>
          <a:lstStyle/>
          <a:p>
            <a:pPr marL="0" indent="0">
              <a:lnSpc>
                <a:spcPct val="90000"/>
              </a:lnSpc>
              <a:spcBef>
                <a:spcPts val="1333"/>
              </a:spcBef>
              <a:buNone/>
            </a:pPr>
            <a:r>
              <a:rPr lang="en-GB" sz="1467"/>
              <a:t>Katie is a strategic partnership leader with over 18 years of experience in the SaaS industry. She has facilitated strategic partnerships with Google, Microsoft, AWS, Salesforce, and many more household names.</a:t>
            </a:r>
            <a:endParaRPr sz="1467"/>
          </a:p>
          <a:p>
            <a:pPr marL="0" indent="0">
              <a:buNone/>
            </a:pPr>
            <a:endParaRPr sz="1467"/>
          </a:p>
        </p:txBody>
      </p:sp>
      <p:pic>
        <p:nvPicPr>
          <p:cNvPr id="666" name="Google Shape;666;p69"/>
          <p:cNvPicPr preferRelativeResize="0"/>
          <p:nvPr/>
        </p:nvPicPr>
        <p:blipFill rotWithShape="1">
          <a:blip r:embed="rId3">
            <a:alphaModFix/>
          </a:blip>
          <a:srcRect b="4479"/>
          <a:stretch/>
        </p:blipFill>
        <p:spPr>
          <a:xfrm>
            <a:off x="6144600" y="2053633"/>
            <a:ext cx="3906400" cy="3873200"/>
          </a:xfrm>
          <a:prstGeom prst="roundRect">
            <a:avLst>
              <a:gd name="adj" fmla="val 2662"/>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70" descr="shutterstock_429987889_edited.jpg"/>
          <p:cNvPicPr preferRelativeResize="0"/>
          <p:nvPr/>
        </p:nvPicPr>
        <p:blipFill rotWithShape="1">
          <a:blip r:embed="rId3">
            <a:alphaModFix/>
          </a:blip>
          <a:srcRect l="12609" t="85988" r="6247" b="1381"/>
          <a:stretch/>
        </p:blipFill>
        <p:spPr>
          <a:xfrm>
            <a:off x="0" y="5114227"/>
            <a:ext cx="12192000" cy="1769196"/>
          </a:xfrm>
          <a:prstGeom prst="rect">
            <a:avLst/>
          </a:prstGeom>
          <a:noFill/>
          <a:ln>
            <a:noFill/>
          </a:ln>
        </p:spPr>
      </p:pic>
      <p:sp>
        <p:nvSpPr>
          <p:cNvPr id="672" name="Google Shape;672;p70"/>
          <p:cNvSpPr txBox="1">
            <a:spLocks noGrp="1"/>
          </p:cNvSpPr>
          <p:nvPr>
            <p:ph type="title"/>
          </p:nvPr>
        </p:nvSpPr>
        <p:spPr>
          <a:xfrm>
            <a:off x="972600" y="1758200"/>
            <a:ext cx="10251600" cy="713600"/>
          </a:xfrm>
          <a:prstGeom prst="rect">
            <a:avLst/>
          </a:prstGeom>
        </p:spPr>
        <p:txBody>
          <a:bodyPr spcFirstLastPara="1" wrap="square" lIns="121900" tIns="121900" rIns="121900" bIns="121900" anchor="t" anchorCtr="0">
            <a:noAutofit/>
          </a:bodyPr>
          <a:lstStyle/>
          <a:p>
            <a:r>
              <a:rPr lang="en-GB"/>
              <a:t>About ZoomInfo</a:t>
            </a:r>
            <a:endParaRPr/>
          </a:p>
        </p:txBody>
      </p:sp>
      <p:sp>
        <p:nvSpPr>
          <p:cNvPr id="673" name="Google Shape;673;p70"/>
          <p:cNvSpPr txBox="1">
            <a:spLocks noGrp="1"/>
          </p:cNvSpPr>
          <p:nvPr>
            <p:ph type="body" idx="1"/>
          </p:nvPr>
        </p:nvSpPr>
        <p:spPr>
          <a:xfrm>
            <a:off x="972600" y="2771833"/>
            <a:ext cx="9497200" cy="1769200"/>
          </a:xfrm>
          <a:prstGeom prst="rect">
            <a:avLst/>
          </a:prstGeom>
        </p:spPr>
        <p:txBody>
          <a:bodyPr spcFirstLastPara="1" wrap="square" lIns="121900" tIns="121900" rIns="121900" bIns="121900" anchor="t" anchorCtr="0">
            <a:noAutofit/>
          </a:bodyPr>
          <a:lstStyle/>
          <a:p>
            <a:pPr marL="0" indent="0">
              <a:lnSpc>
                <a:spcPct val="90000"/>
              </a:lnSpc>
              <a:buNone/>
            </a:pPr>
            <a:r>
              <a:rPr lang="en-GB" sz="1467"/>
              <a:t>ZoomInfo is a leading intelligence platform that provides accurate and up-to-date business information to enhance sales and marketing efforts. By offering comprehensive data on contacts and companies, ZoomInfo helps organizations streamline lead generation, improve prospecting, and drive more effective outreach campaigns. Its powerful analytics and insights enable businesses to make informed decisions, optimize their sales processes, and achieve higher conversion rates. With seamless integration capabilities, ZoomInfo can be easily incorporated into existing CRM systems, providing a unified platform for data management and strategic growth.</a:t>
            </a:r>
            <a:endParaRPr sz="1467"/>
          </a:p>
          <a:p>
            <a:pPr marL="0" indent="0">
              <a:spcBef>
                <a:spcPts val="1067"/>
              </a:spcBef>
              <a:spcAft>
                <a:spcPts val="2133"/>
              </a:spcAft>
              <a:buNone/>
            </a:pP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1"/>
          <p:cNvSpPr txBox="1">
            <a:spLocks noGrp="1"/>
          </p:cNvSpPr>
          <p:nvPr>
            <p:ph type="title"/>
          </p:nvPr>
        </p:nvSpPr>
        <p:spPr>
          <a:xfrm>
            <a:off x="972600" y="1758200"/>
            <a:ext cx="4192000" cy="713600"/>
          </a:xfrm>
          <a:prstGeom prst="rect">
            <a:avLst/>
          </a:prstGeom>
        </p:spPr>
        <p:txBody>
          <a:bodyPr spcFirstLastPara="1" wrap="square" lIns="121900" tIns="121900" rIns="121900" bIns="121900" anchor="t" anchorCtr="0">
            <a:noAutofit/>
          </a:bodyPr>
          <a:lstStyle/>
          <a:p>
            <a:r>
              <a:rPr lang="en-GB"/>
              <a:t>Leverage</a:t>
            </a:r>
            <a:endParaRPr/>
          </a:p>
          <a:p>
            <a:r>
              <a:rPr lang="en-GB"/>
              <a:t>Data Into </a:t>
            </a:r>
            <a:endParaRPr/>
          </a:p>
          <a:p>
            <a:r>
              <a:rPr lang="en-GB"/>
              <a:t>Sales</a:t>
            </a:r>
            <a:endParaRPr/>
          </a:p>
        </p:txBody>
      </p:sp>
      <p:sp>
        <p:nvSpPr>
          <p:cNvPr id="679" name="Google Shape;679;p71"/>
          <p:cNvSpPr txBox="1">
            <a:spLocks noGrp="1"/>
          </p:cNvSpPr>
          <p:nvPr>
            <p:ph type="body" idx="1"/>
          </p:nvPr>
        </p:nvSpPr>
        <p:spPr>
          <a:xfrm>
            <a:off x="972433" y="3686267"/>
            <a:ext cx="3535200" cy="2149200"/>
          </a:xfrm>
          <a:prstGeom prst="rect">
            <a:avLst/>
          </a:prstGeom>
        </p:spPr>
        <p:txBody>
          <a:bodyPr spcFirstLastPara="1" wrap="square" lIns="121900" tIns="121900" rIns="121900" bIns="121900" anchor="t" anchorCtr="0">
            <a:noAutofit/>
          </a:bodyPr>
          <a:lstStyle/>
          <a:p>
            <a:pPr marL="0" indent="0">
              <a:spcAft>
                <a:spcPts val="2133"/>
              </a:spcAft>
              <a:buNone/>
            </a:pPr>
            <a:r>
              <a:rPr lang="en-GB" sz="3200"/>
              <a:t>Quantum’s RevEfficiency Model</a:t>
            </a:r>
            <a:endParaRPr sz="3200"/>
          </a:p>
        </p:txBody>
      </p:sp>
      <p:pic>
        <p:nvPicPr>
          <p:cNvPr id="680" name="Google Shape;680;p71"/>
          <p:cNvPicPr preferRelativeResize="0"/>
          <p:nvPr/>
        </p:nvPicPr>
        <p:blipFill>
          <a:blip r:embed="rId3">
            <a:alphaModFix/>
          </a:blip>
          <a:stretch>
            <a:fillRect/>
          </a:stretch>
        </p:blipFill>
        <p:spPr>
          <a:xfrm>
            <a:off x="4309167" y="1758198"/>
            <a:ext cx="6122533" cy="3447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2"/>
          <p:cNvSpPr txBox="1">
            <a:spLocks noGrp="1"/>
          </p:cNvSpPr>
          <p:nvPr>
            <p:ph type="title"/>
          </p:nvPr>
        </p:nvSpPr>
        <p:spPr>
          <a:xfrm>
            <a:off x="913967" y="2837000"/>
            <a:ext cx="7850000" cy="1184000"/>
          </a:xfrm>
          <a:prstGeom prst="rect">
            <a:avLst/>
          </a:prstGeom>
        </p:spPr>
        <p:txBody>
          <a:bodyPr spcFirstLastPara="1" wrap="square" lIns="121900" tIns="121900" rIns="121900" bIns="121900" anchor="t" anchorCtr="0">
            <a:noAutofit/>
          </a:bodyPr>
          <a:lstStyle/>
          <a:p>
            <a:r>
              <a:rPr lang="en-GB"/>
              <a:t>Step 1: Keep</a:t>
            </a:r>
            <a:endParaRPr/>
          </a:p>
        </p:txBody>
      </p:sp>
      <p:sp>
        <p:nvSpPr>
          <p:cNvPr id="686" name="Google Shape;686;p72"/>
          <p:cNvSpPr txBox="1">
            <a:spLocks noGrp="1"/>
          </p:cNvSpPr>
          <p:nvPr>
            <p:ph type="subTitle" idx="1"/>
          </p:nvPr>
        </p:nvSpPr>
        <p:spPr>
          <a:xfrm>
            <a:off x="972836" y="3799033"/>
            <a:ext cx="10250800" cy="721600"/>
          </a:xfrm>
          <a:prstGeom prst="rect">
            <a:avLst/>
          </a:prstGeom>
        </p:spPr>
        <p:txBody>
          <a:bodyPr spcFirstLastPara="1" wrap="square" lIns="121900" tIns="121900" rIns="121900" bIns="121900" anchor="t" anchorCtr="0">
            <a:noAutofit/>
          </a:bodyPr>
          <a:lstStyle/>
          <a:p>
            <a:pPr marL="0" indent="0"/>
            <a:r>
              <a:rPr lang="en-GB"/>
              <a:t>Retention</a:t>
            </a:r>
            <a:endParaRPr/>
          </a:p>
          <a:p>
            <a:pPr marL="0" indent="0"/>
            <a:r>
              <a:rPr lang="en-GB"/>
              <a:t>Know Your Current Customers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3"/>
          <p:cNvSpPr txBox="1">
            <a:spLocks noGrp="1"/>
          </p:cNvSpPr>
          <p:nvPr>
            <p:ph type="title"/>
          </p:nvPr>
        </p:nvSpPr>
        <p:spPr>
          <a:xfrm>
            <a:off x="973333" y="1758200"/>
            <a:ext cx="4401200" cy="2249600"/>
          </a:xfrm>
          <a:prstGeom prst="rect">
            <a:avLst/>
          </a:prstGeom>
        </p:spPr>
        <p:txBody>
          <a:bodyPr spcFirstLastPara="1" wrap="square" lIns="121900" tIns="121900" rIns="121900" bIns="121900" anchor="t" anchorCtr="0">
            <a:noAutofit/>
          </a:bodyPr>
          <a:lstStyle/>
          <a:p>
            <a:r>
              <a:rPr lang="en-GB"/>
              <a:t>Customer Contacts</a:t>
            </a:r>
            <a:endParaRPr/>
          </a:p>
        </p:txBody>
      </p:sp>
      <p:sp>
        <p:nvSpPr>
          <p:cNvPr id="692" name="Google Shape;692;p73"/>
          <p:cNvSpPr txBox="1">
            <a:spLocks noGrp="1"/>
          </p:cNvSpPr>
          <p:nvPr>
            <p:ph type="subTitle" idx="1"/>
          </p:nvPr>
        </p:nvSpPr>
        <p:spPr>
          <a:xfrm>
            <a:off x="966600" y="4316967"/>
            <a:ext cx="4401200" cy="1622000"/>
          </a:xfrm>
          <a:prstGeom prst="rect">
            <a:avLst/>
          </a:prstGeom>
        </p:spPr>
        <p:txBody>
          <a:bodyPr spcFirstLastPara="1" wrap="square" lIns="121900" tIns="121900" rIns="121900" bIns="121900" anchor="t" anchorCtr="0">
            <a:noAutofit/>
          </a:bodyPr>
          <a:lstStyle/>
          <a:p>
            <a:pPr marL="0" indent="0"/>
            <a:r>
              <a:rPr lang="en-GB"/>
              <a:t>Relationships that </a:t>
            </a:r>
            <a:r>
              <a:rPr lang="en-GB">
                <a:solidFill>
                  <a:schemeClr val="accent4"/>
                </a:solidFill>
              </a:rPr>
              <a:t>Matter</a:t>
            </a:r>
            <a:endParaRPr>
              <a:solidFill>
                <a:schemeClr val="accent4"/>
              </a:solidFill>
            </a:endParaRPr>
          </a:p>
        </p:txBody>
      </p:sp>
      <p:sp>
        <p:nvSpPr>
          <p:cNvPr id="693" name="Google Shape;693;p73"/>
          <p:cNvSpPr txBox="1">
            <a:spLocks noGrp="1"/>
          </p:cNvSpPr>
          <p:nvPr>
            <p:ph type="body" idx="2"/>
          </p:nvPr>
        </p:nvSpPr>
        <p:spPr>
          <a:xfrm>
            <a:off x="6898967" y="1458500"/>
            <a:ext cx="4499200" cy="4680000"/>
          </a:xfrm>
          <a:prstGeom prst="rect">
            <a:avLst/>
          </a:prstGeom>
        </p:spPr>
        <p:txBody>
          <a:bodyPr spcFirstLastPara="1" wrap="square" lIns="121900" tIns="121900" rIns="121900" bIns="121900" anchor="t" anchorCtr="0">
            <a:noAutofit/>
          </a:bodyPr>
          <a:lstStyle/>
          <a:p>
            <a:pPr marL="651929" indent="-457200">
              <a:buFont typeface="+mj-lt"/>
              <a:buAutoNum type="arabicPeriod"/>
            </a:pPr>
            <a:r>
              <a:rPr lang="en-GB" sz="1870" dirty="0"/>
              <a:t>Do you have the right customer contacts in your database?</a:t>
            </a:r>
            <a:endParaRPr sz="1870" dirty="0"/>
          </a:p>
          <a:p>
            <a:pPr marL="651929" indent="-457200">
              <a:buFont typeface="+mj-lt"/>
              <a:buAutoNum type="arabicPeriod"/>
            </a:pPr>
            <a:r>
              <a:rPr lang="en-GB" sz="1867" dirty="0"/>
              <a:t>For existing customers, how many CEOs/heads of companies are currently in your CRM?</a:t>
            </a:r>
            <a:endParaRPr sz="1867" dirty="0"/>
          </a:p>
          <a:p>
            <a:pPr marL="643462" indent="-457200">
              <a:buSzPts val="1400"/>
              <a:buFont typeface="+mj-lt"/>
              <a:buAutoNum type="arabicPeriod"/>
            </a:pPr>
            <a:r>
              <a:rPr lang="en-GB" sz="1867" dirty="0"/>
              <a:t>How many head of IT and head of Finance customer contacts are in your CRM?</a:t>
            </a:r>
            <a:endParaRPr sz="1867" dirty="0"/>
          </a:p>
          <a:p>
            <a:pPr indent="0">
              <a:spcBef>
                <a:spcPts val="2133"/>
              </a:spcBef>
              <a:spcAft>
                <a:spcPts val="2133"/>
              </a:spcAft>
              <a:buNone/>
            </a:pPr>
            <a:endParaRPr dirty="0"/>
          </a:p>
        </p:txBody>
      </p:sp>
    </p:spTree>
  </p:cSld>
  <p:clrMapOvr>
    <a:masterClrMapping/>
  </p:clrMapOvr>
</p:sld>
</file>

<file path=ppt/theme/theme1.xml><?xml version="1.0" encoding="utf-8"?>
<a:theme xmlns:a="http://schemas.openxmlformats.org/drawingml/2006/main" name="Quantum">
  <a:themeElements>
    <a:clrScheme name="Streamline">
      <a:dk1>
        <a:srgbClr val="0F0F0F"/>
      </a:dk1>
      <a:lt1>
        <a:srgbClr val="FFFFFF"/>
      </a:lt1>
      <a:dk2>
        <a:srgbClr val="003262"/>
      </a:dk2>
      <a:lt2>
        <a:srgbClr val="E9EDEE"/>
      </a:lt2>
      <a:accent1>
        <a:srgbClr val="595959"/>
      </a:accent1>
      <a:accent2>
        <a:srgbClr val="6AA4C8"/>
      </a:accent2>
      <a:accent3>
        <a:srgbClr val="BC9B6A"/>
      </a:accent3>
      <a:accent4>
        <a:srgbClr val="FDB515"/>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TotalTime>
  <Words>1681</Words>
  <Application>Microsoft Office PowerPoint</Application>
  <PresentationFormat>Widescreen</PresentationFormat>
  <Paragraphs>297</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Lato</vt:lpstr>
      <vt:lpstr>Lexend</vt:lpstr>
      <vt:lpstr>Lexend Light</vt:lpstr>
      <vt:lpstr>Plus Jakarta Sans</vt:lpstr>
      <vt:lpstr>Quantum</vt:lpstr>
      <vt:lpstr>Turning Your  Data into Dollars:  The RevEfficiency Model  </vt:lpstr>
      <vt:lpstr>TOC: Day 2</vt:lpstr>
      <vt:lpstr>Shawn Peterson</vt:lpstr>
      <vt:lpstr>About Quantum</vt:lpstr>
      <vt:lpstr>Katie Landaal</vt:lpstr>
      <vt:lpstr>About ZoomInfo</vt:lpstr>
      <vt:lpstr>Leverage Data Into  Sales</vt:lpstr>
      <vt:lpstr>Step 1: Keep</vt:lpstr>
      <vt:lpstr>Customer Contacts</vt:lpstr>
      <vt:lpstr>Database Enrichment</vt:lpstr>
      <vt:lpstr>Data Enrichment</vt:lpstr>
      <vt:lpstr>Data Decay</vt:lpstr>
      <vt:lpstr>Segment Data </vt:lpstr>
      <vt:lpstr>Current Customer Segmentation</vt:lpstr>
      <vt:lpstr>Protect the Revenue Closest to You</vt:lpstr>
      <vt:lpstr>Current Customer Insights and Triggers</vt:lpstr>
      <vt:lpstr>Systemized Retention Strategies</vt:lpstr>
      <vt:lpstr>Step 2: Grow</vt:lpstr>
      <vt:lpstr>Untapped Opportunities</vt:lpstr>
      <vt:lpstr>What We Know</vt:lpstr>
      <vt:lpstr>Pinpoint and Complete Data Gaps</vt:lpstr>
      <vt:lpstr>Leverage Champions</vt:lpstr>
      <vt:lpstr>Highlighting Your Products and Services</vt:lpstr>
      <vt:lpstr>Leveraging QBRs, Installs, and Service Calls</vt:lpstr>
      <vt:lpstr>Step 3: Multiply</vt:lpstr>
      <vt:lpstr>Referrals</vt:lpstr>
      <vt:lpstr>Leverage Champion Moves</vt:lpstr>
      <vt:lpstr>Fostering Relationships with Champions Who Transition</vt:lpstr>
      <vt:lpstr>Step #4: Convert</vt:lpstr>
      <vt:lpstr>Identify Opportunities to Convert Deals</vt:lpstr>
      <vt:lpstr>High-Potential Accounts</vt:lpstr>
      <vt:lpstr>Step #5 Expand</vt:lpstr>
      <vt:lpstr>Net New Opportunities</vt:lpstr>
      <vt:lpstr>ZoomInfo Targeted LeadGen</vt:lpstr>
      <vt:lpstr>Free  Resources: </vt:lpstr>
      <vt:lpstr>Things Quantum Can Help You With:</vt:lpstr>
      <vt:lpstr>Interested in learning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Client Success</dc:creator>
  <cp:lastModifiedBy>Client Success</cp:lastModifiedBy>
  <cp:revision>10</cp:revision>
  <dcterms:created xsi:type="dcterms:W3CDTF">2024-06-15T23:35:22Z</dcterms:created>
  <dcterms:modified xsi:type="dcterms:W3CDTF">2024-06-16T03:02:01Z</dcterms:modified>
</cp:coreProperties>
</file>