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1"/>
  </p:sldMasterIdLst>
  <p:notesMasterIdLst>
    <p:notesMasterId r:id="rId51"/>
  </p:notesMasterIdLst>
  <p:sldIdLst>
    <p:sldId id="256" r:id="rId2"/>
    <p:sldId id="257" r:id="rId3"/>
    <p:sldId id="258" r:id="rId4"/>
    <p:sldId id="259" r:id="rId5"/>
    <p:sldId id="262" r:id="rId6"/>
    <p:sldId id="261" r:id="rId7"/>
    <p:sldId id="260" r:id="rId8"/>
    <p:sldId id="264" r:id="rId9"/>
    <p:sldId id="287" r:id="rId10"/>
    <p:sldId id="288" r:id="rId11"/>
    <p:sldId id="265" r:id="rId12"/>
    <p:sldId id="342" r:id="rId13"/>
    <p:sldId id="267" r:id="rId14"/>
    <p:sldId id="268" r:id="rId15"/>
    <p:sldId id="341" r:id="rId16"/>
    <p:sldId id="266" r:id="rId17"/>
    <p:sldId id="284" r:id="rId18"/>
    <p:sldId id="270" r:id="rId19"/>
    <p:sldId id="271" r:id="rId20"/>
    <p:sldId id="281" r:id="rId21"/>
    <p:sldId id="279" r:id="rId22"/>
    <p:sldId id="263" r:id="rId23"/>
    <p:sldId id="273" r:id="rId24"/>
    <p:sldId id="274" r:id="rId25"/>
    <p:sldId id="275" r:id="rId26"/>
    <p:sldId id="272" r:id="rId27"/>
    <p:sldId id="276" r:id="rId28"/>
    <p:sldId id="277" r:id="rId29"/>
    <p:sldId id="278" r:id="rId30"/>
    <p:sldId id="280" r:id="rId31"/>
    <p:sldId id="282" r:id="rId32"/>
    <p:sldId id="283" r:id="rId33"/>
    <p:sldId id="285" r:id="rId34"/>
    <p:sldId id="286" r:id="rId35"/>
    <p:sldId id="343" r:id="rId36"/>
    <p:sldId id="289" r:id="rId37"/>
    <p:sldId id="291" r:id="rId38"/>
    <p:sldId id="290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</p:sldIdLst>
  <p:sldSz cx="9144000" cy="5143500" type="screen16x9"/>
  <p:notesSz cx="6858000" cy="9144000"/>
  <p:embeddedFontLst>
    <p:embeddedFont>
      <p:font typeface="Lato" panose="020F0502020204030203" pitchFamily="34" charset="0"/>
      <p:regular r:id="rId52"/>
      <p:bold r:id="rId53"/>
      <p:italic r:id="rId54"/>
      <p:boldItalic r:id="rId55"/>
    </p:embeddedFont>
    <p:embeddedFont>
      <p:font typeface="Lexend" panose="020B0604020202020204" charset="0"/>
      <p:regular r:id="rId56"/>
      <p:bold r:id="rId57"/>
    </p:embeddedFont>
    <p:embeddedFont>
      <p:font typeface="Lexend Light" panose="020B0604020202020204" charset="0"/>
      <p:regular r:id="rId58"/>
      <p:bold r:id="rId59"/>
    </p:embeddedFont>
    <p:embeddedFont>
      <p:font typeface="Plus Jakarta Sans" panose="020B0604020202020204" charset="0"/>
      <p:regular r:id="rId60"/>
      <p:bold r:id="rId61"/>
      <p:italic r:id="rId62"/>
      <p:boldItalic r:id="rId63"/>
    </p:embeddedFont>
    <p:embeddedFont>
      <p:font typeface="Plus Jakarta Sans ExtraBold" panose="020B0604020202020204" charset="0"/>
      <p:bold r:id="rId64"/>
      <p:boldItalic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dre Bulls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2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font" Target="fonts/font10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273477a7c6e_0_3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273477a7c6e_0_3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73477a7c6e_0_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273477a7c6e_0_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2e598d42711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2e598d42711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06785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e598d42711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2e598d42711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e598d42711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2e598d42711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2e598d42711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2e598d42711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08517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73477a7c6e_0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273477a7c6e_0_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273477a7c6e_0_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273477a7c6e_0_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e598d42711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2e598d42711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73477a7c6e_0_6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273477a7c6e_0_6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f88252dc4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1f88252dc4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2e598d42711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2e598d42711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73477a7c6e_0_7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273477a7c6e_0_7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73477a7c6e_0_8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273477a7c6e_0_8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273477a7c6e_0_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273477a7c6e_0_6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273477a7c6e_0_8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273477a7c6e_0_8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273477a7c6e_0_8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273477a7c6e_0_8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273477a7c6e_0_8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273477a7c6e_0_8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273477a7c6e_0_9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273477a7c6e_0_9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273477a7c6e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273477a7c6e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273477a7c6e_0_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273477a7c6e_0_6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f88252dc4_0_1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1f88252dc4_0_14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273477a7c6e_0_9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273477a7c6e_0_9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273477a7c6e_0_9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273477a7c6e_0_9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73477a7c6e_0_9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273477a7c6e_0_9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273477a7c6e_0_9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273477a7c6e_0_9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273477a7c6e_0_6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273477a7c6e_0_6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73477a7c6e_0_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273477a7c6e_0_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4367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273477a7c6e_0_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273477a7c6e_0_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73477a7c6e_0_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273477a7c6e_0_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273477a7c6e_0_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273477a7c6e_0_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273477a7c6e_0_6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273477a7c6e_0_6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f88252dc4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1f88252dc4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273477a7c6e_0_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273477a7c6e_0_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273477a7c6e_0_7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273477a7c6e_0_7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273477a7c6e_0_6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273477a7c6e_0_6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273477a7c6e_0_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273477a7c6e_0_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273477a7c6e_0_7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273477a7c6e_0_7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273477a7c6e_0_7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273477a7c6e_0_7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273477a7c6e_0_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273477a7c6e_0_4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1f88252dc4_0_10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1f88252dc4_0_10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273477a7c6e_0_4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273477a7c6e_0_4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1f88252dc4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1f88252dc4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f88252dc4_0_1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1f88252dc4_0_1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73469612b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273469612b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f88252dc4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1f88252dc4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73477a7c6e_0_8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273477a7c6e_0_8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273477a7c6e_0_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273477a7c6e_0_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 l="10919" r="10919"/>
          <a:stretch/>
        </p:blipFill>
        <p:spPr>
          <a:xfrm>
            <a:off x="0" y="487825"/>
            <a:ext cx="9144003" cy="465567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Plus Jakarta Sans"/>
              <a:buNone/>
              <a:defRPr sz="4200" b="1">
                <a:solidFill>
                  <a:schemeClr val="l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Lexend"/>
                <a:ea typeface="Lexend"/>
                <a:cs typeface="Lexend"/>
                <a:sym typeface="Lexend"/>
              </a:defRPr>
            </a:lvl1pPr>
            <a:lvl2pPr lvl="1">
              <a:buNone/>
              <a:defRPr>
                <a:latin typeface="Lexend"/>
                <a:ea typeface="Lexend"/>
                <a:cs typeface="Lexend"/>
                <a:sym typeface="Lexend"/>
              </a:defRPr>
            </a:lvl2pPr>
            <a:lvl3pPr lvl="2">
              <a:buNone/>
              <a:defRPr>
                <a:latin typeface="Lexend"/>
                <a:ea typeface="Lexend"/>
                <a:cs typeface="Lexend"/>
                <a:sym typeface="Lexend"/>
              </a:defRPr>
            </a:lvl3pPr>
            <a:lvl4pPr lvl="3">
              <a:buNone/>
              <a:defRPr>
                <a:latin typeface="Lexend"/>
                <a:ea typeface="Lexend"/>
                <a:cs typeface="Lexend"/>
                <a:sym typeface="Lexend"/>
              </a:defRPr>
            </a:lvl4pPr>
            <a:lvl5pPr lvl="4">
              <a:buNone/>
              <a:defRPr>
                <a:latin typeface="Lexend"/>
                <a:ea typeface="Lexend"/>
                <a:cs typeface="Lexend"/>
                <a:sym typeface="Lexend"/>
              </a:defRPr>
            </a:lvl5pPr>
            <a:lvl6pPr lvl="5">
              <a:buNone/>
              <a:defRPr>
                <a:latin typeface="Lexend"/>
                <a:ea typeface="Lexend"/>
                <a:cs typeface="Lexend"/>
                <a:sym typeface="Lexend"/>
              </a:defRPr>
            </a:lvl6pPr>
            <a:lvl7pPr lvl="6">
              <a:buNone/>
              <a:defRPr>
                <a:latin typeface="Lexend"/>
                <a:ea typeface="Lexend"/>
                <a:cs typeface="Lexend"/>
                <a:sym typeface="Lexend"/>
              </a:defRPr>
            </a:lvl7pPr>
            <a:lvl8pPr lvl="7">
              <a:buNone/>
              <a:defRPr>
                <a:latin typeface="Lexend"/>
                <a:ea typeface="Lexend"/>
                <a:cs typeface="Lexend"/>
                <a:sym typeface="Lexend"/>
              </a:defRPr>
            </a:lvl8pPr>
            <a:lvl9pPr lvl="8">
              <a:buNone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" name="Google Shape;15;p2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Lexend Light"/>
                <a:ea typeface="Lexend Light"/>
                <a:cs typeface="Lexend Light"/>
                <a:sym typeface="Lexend Light"/>
              </a:rPr>
              <a:t>Confidential</a:t>
            </a:r>
            <a:endParaRPr sz="6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6" name="Google Shape;16;p2"/>
          <p:cNvSpPr txBox="1"/>
          <p:nvPr/>
        </p:nvSpPr>
        <p:spPr>
          <a:xfrm>
            <a:off x="1296767" y="78500"/>
            <a:ext cx="21006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Lexend"/>
                <a:ea typeface="Lexend"/>
                <a:cs typeface="Lexend"/>
                <a:sym typeface="Lexend"/>
              </a:rPr>
              <a:t>Quantum Business Solutions</a:t>
            </a:r>
            <a:endParaRPr sz="6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7" name="Google Shape;17;p2"/>
          <p:cNvSpPr txBox="1"/>
          <p:nvPr/>
        </p:nvSpPr>
        <p:spPr>
          <a:xfrm>
            <a:off x="8213935" y="78500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Lexend Light"/>
                <a:ea typeface="Lexend Light"/>
                <a:cs typeface="Lexend Light"/>
                <a:sym typeface="Lexend Light"/>
              </a:rPr>
              <a:t>Version 1.0</a:t>
            </a:r>
            <a:endParaRPr sz="6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grpSp>
        <p:nvGrpSpPr>
          <p:cNvPr id="18" name="Google Shape;18;p2"/>
          <p:cNvGrpSpPr/>
          <p:nvPr/>
        </p:nvGrpSpPr>
        <p:grpSpPr>
          <a:xfrm>
            <a:off x="7804600" y="2925950"/>
            <a:ext cx="1433400" cy="1639500"/>
            <a:chOff x="7804600" y="2925950"/>
            <a:chExt cx="1433400" cy="1639500"/>
          </a:xfrm>
        </p:grpSpPr>
        <p:sp>
          <p:nvSpPr>
            <p:cNvPr id="19" name="Google Shape;19;p2"/>
            <p:cNvSpPr/>
            <p:nvPr/>
          </p:nvSpPr>
          <p:spPr>
            <a:xfrm rot="-5400000">
              <a:off x="7694700" y="3116150"/>
              <a:ext cx="1639500" cy="12591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pic>
          <p:nvPicPr>
            <p:cNvPr id="20" name="Google Shape;20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079075" y="3515275"/>
              <a:ext cx="884450" cy="884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21;p2"/>
            <p:cNvSpPr txBox="1"/>
            <p:nvPr/>
          </p:nvSpPr>
          <p:spPr>
            <a:xfrm>
              <a:off x="7804600" y="2987150"/>
              <a:ext cx="1433400" cy="61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 b="1" i="1">
                  <a:solidFill>
                    <a:schemeClr val="dk1"/>
                  </a:solidFill>
                  <a:latin typeface="Lexend"/>
                  <a:ea typeface="Lexend"/>
                  <a:cs typeface="Lexend"/>
                  <a:sym typeface="Lexend"/>
                </a:rPr>
                <a:t>Scan for info</a:t>
              </a:r>
              <a:endParaRPr sz="1000" b="1" i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 b="1" i="1">
                  <a:solidFill>
                    <a:schemeClr val="dk1"/>
                  </a:solidFill>
                  <a:latin typeface="Lexend"/>
                  <a:ea typeface="Lexend"/>
                  <a:cs typeface="Lexend"/>
                  <a:sym typeface="Lexend"/>
                </a:rPr>
                <a:t>&amp; book meeting</a:t>
              </a:r>
              <a:endParaRPr sz="1000" b="1" i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2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11"/>
          <p:cNvGrpSpPr/>
          <p:nvPr/>
        </p:nvGrpSpPr>
        <p:grpSpPr>
          <a:xfrm>
            <a:off x="830392" y="991743"/>
            <a:ext cx="745763" cy="45826"/>
            <a:chOff x="4580561" y="2589004"/>
            <a:chExt cx="1064464" cy="25200"/>
          </a:xfrm>
        </p:grpSpPr>
        <p:sp>
          <p:nvSpPr>
            <p:cNvPr id="162" name="Google Shape;162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" name="Google Shape;164;p11"/>
          <p:cNvSpPr txBox="1">
            <a:spLocks noGrp="1"/>
          </p:cNvSpPr>
          <p:nvPr>
            <p:ph type="title"/>
          </p:nvPr>
        </p:nvSpPr>
        <p:spPr>
          <a:xfrm>
            <a:off x="729450" y="1072725"/>
            <a:ext cx="7021200" cy="64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5" name="Google Shape;165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6" name="Google Shape;166;p11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Confidential</a:t>
            </a:r>
            <a:endParaRPr sz="6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67" name="Google Shape;167;p11"/>
          <p:cNvSpPr txBox="1"/>
          <p:nvPr/>
        </p:nvSpPr>
        <p:spPr>
          <a:xfrm>
            <a:off x="1296767" y="78500"/>
            <a:ext cx="21006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Quantum Business Solutions</a:t>
            </a:r>
            <a:endParaRPr sz="6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68" name="Google Shape;168;p11"/>
          <p:cNvSpPr txBox="1"/>
          <p:nvPr/>
        </p:nvSpPr>
        <p:spPr>
          <a:xfrm>
            <a:off x="8213935" y="78500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Version 1.0</a:t>
            </a:r>
            <a:endParaRPr sz="6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169" name="Google Shape;169;p11"/>
          <p:cNvPicPr preferRelativeResize="0"/>
          <p:nvPr/>
        </p:nvPicPr>
        <p:blipFill rotWithShape="1">
          <a:blip r:embed="rId2">
            <a:alphaModFix/>
          </a:blip>
          <a:srcRect r="50792"/>
          <a:stretch/>
        </p:blipFill>
        <p:spPr>
          <a:xfrm>
            <a:off x="226550" y="4749850"/>
            <a:ext cx="1269253" cy="3085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0" name="Google Shape;170;p11"/>
          <p:cNvGrpSpPr/>
          <p:nvPr/>
        </p:nvGrpSpPr>
        <p:grpSpPr>
          <a:xfrm>
            <a:off x="7804600" y="419888"/>
            <a:ext cx="1433400" cy="1639500"/>
            <a:chOff x="7804600" y="2925950"/>
            <a:chExt cx="1433400" cy="1639500"/>
          </a:xfrm>
        </p:grpSpPr>
        <p:sp>
          <p:nvSpPr>
            <p:cNvPr id="171" name="Google Shape;171;p11"/>
            <p:cNvSpPr/>
            <p:nvPr/>
          </p:nvSpPr>
          <p:spPr>
            <a:xfrm rot="-5400000">
              <a:off x="7694700" y="3116150"/>
              <a:ext cx="1639500" cy="12591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pic>
          <p:nvPicPr>
            <p:cNvPr id="172" name="Google Shape;172;p1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079075" y="3515275"/>
              <a:ext cx="884450" cy="884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3" name="Google Shape;173;p11"/>
            <p:cNvSpPr txBox="1"/>
            <p:nvPr/>
          </p:nvSpPr>
          <p:spPr>
            <a:xfrm>
              <a:off x="7804600" y="2987150"/>
              <a:ext cx="1433400" cy="61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 b="1" i="1">
                  <a:solidFill>
                    <a:schemeClr val="dk1"/>
                  </a:solidFill>
                  <a:latin typeface="Lexend"/>
                  <a:ea typeface="Lexend"/>
                  <a:cs typeface="Lexend"/>
                  <a:sym typeface="Lexend"/>
                </a:rPr>
                <a:t>Scan for info</a:t>
              </a:r>
              <a:endParaRPr sz="1000" b="1" i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 b="1" i="1">
                  <a:solidFill>
                    <a:schemeClr val="dk1"/>
                  </a:solidFill>
                  <a:latin typeface="Lexend"/>
                  <a:ea typeface="Lexend"/>
                  <a:cs typeface="Lexend"/>
                  <a:sym typeface="Lexend"/>
                </a:rPr>
                <a:t>&amp; book meeting</a:t>
              </a:r>
              <a:endParaRPr sz="1000" b="1" i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" name="Google Shape;176;p1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77" name="Google Shape;177;p1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9" name="Google Shape;179;p12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12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1" name="Google Shape;181;p12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82" name="Google Shape;182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3" name="Google Shape;183;p1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2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Lexend Light"/>
                <a:ea typeface="Lexend Light"/>
                <a:cs typeface="Lexend Light"/>
                <a:sym typeface="Lexend Light"/>
              </a:rPr>
              <a:t>Confidential</a:t>
            </a:r>
            <a:endParaRPr sz="6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85" name="Google Shape;185;p12"/>
          <p:cNvSpPr txBox="1"/>
          <p:nvPr/>
        </p:nvSpPr>
        <p:spPr>
          <a:xfrm>
            <a:off x="1296767" y="78500"/>
            <a:ext cx="21006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Lexend"/>
                <a:ea typeface="Lexend"/>
                <a:cs typeface="Lexend"/>
                <a:sym typeface="Lexend"/>
              </a:rPr>
              <a:t>Quantum Business Solutions</a:t>
            </a:r>
            <a:endParaRPr sz="6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86" name="Google Shape;186;p12"/>
          <p:cNvSpPr txBox="1"/>
          <p:nvPr/>
        </p:nvSpPr>
        <p:spPr>
          <a:xfrm>
            <a:off x="8213935" y="78500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Lexend Light"/>
                <a:ea typeface="Lexend Light"/>
                <a:cs typeface="Lexend Light"/>
                <a:sym typeface="Lexend Light"/>
              </a:rPr>
              <a:t>Version 1.0</a:t>
            </a:r>
            <a:endParaRPr sz="6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grpSp>
        <p:nvGrpSpPr>
          <p:cNvPr id="187" name="Google Shape;187;p12"/>
          <p:cNvGrpSpPr/>
          <p:nvPr/>
        </p:nvGrpSpPr>
        <p:grpSpPr>
          <a:xfrm>
            <a:off x="-94250" y="4378125"/>
            <a:ext cx="2012400" cy="708738"/>
            <a:chOff x="8700000" y="3892563"/>
            <a:chExt cx="2012400" cy="708738"/>
          </a:xfrm>
        </p:grpSpPr>
        <p:sp>
          <p:nvSpPr>
            <p:cNvPr id="188" name="Google Shape;188;p12"/>
            <p:cNvSpPr/>
            <p:nvPr/>
          </p:nvSpPr>
          <p:spPr>
            <a:xfrm rot="5400000">
              <a:off x="9413250" y="3266313"/>
              <a:ext cx="672900" cy="19254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pic>
          <p:nvPicPr>
            <p:cNvPr id="189" name="Google Shape;189;p1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0071825" y="3985107"/>
              <a:ext cx="487800" cy="487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0" name="Google Shape;190;p12"/>
            <p:cNvSpPr txBox="1"/>
            <p:nvPr/>
          </p:nvSpPr>
          <p:spPr>
            <a:xfrm>
              <a:off x="8700000" y="3985100"/>
              <a:ext cx="1433400" cy="61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 b="1" i="1">
                  <a:solidFill>
                    <a:schemeClr val="dk1"/>
                  </a:solidFill>
                  <a:latin typeface="Lexend"/>
                  <a:ea typeface="Lexend"/>
                  <a:cs typeface="Lexend"/>
                  <a:sym typeface="Lexend"/>
                </a:rPr>
                <a:t>Scan for info</a:t>
              </a:r>
              <a:endParaRPr sz="1000" b="1" i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 b="1" i="1">
                  <a:solidFill>
                    <a:schemeClr val="dk1"/>
                  </a:solidFill>
                  <a:latin typeface="Lexend"/>
                  <a:ea typeface="Lexend"/>
                  <a:cs typeface="Lexend"/>
                  <a:sym typeface="Lexend"/>
                </a:rPr>
                <a:t>&amp; book meeting</a:t>
              </a:r>
              <a:endParaRPr sz="1000" b="1" i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3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93" name="Google Shape;193;p1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4" name="Google Shape;194;p13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95" name="Google Shape;195;p13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6" name="Google Shape;196;p13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7" name="Google Shape;197;p13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8" name="Google Shape;198;p13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3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Lexend Light"/>
                <a:ea typeface="Lexend Light"/>
                <a:cs typeface="Lexend Light"/>
                <a:sym typeface="Lexend Light"/>
              </a:rPr>
              <a:t>Confidential</a:t>
            </a:r>
            <a:endParaRPr sz="6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200" name="Google Shape;200;p13"/>
          <p:cNvSpPr txBox="1"/>
          <p:nvPr/>
        </p:nvSpPr>
        <p:spPr>
          <a:xfrm>
            <a:off x="1296767" y="78500"/>
            <a:ext cx="21006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Lexend"/>
                <a:ea typeface="Lexend"/>
                <a:cs typeface="Lexend"/>
                <a:sym typeface="Lexend"/>
              </a:rPr>
              <a:t>Quantum Business Solutions</a:t>
            </a:r>
            <a:endParaRPr sz="6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01" name="Google Shape;201;p13"/>
          <p:cNvSpPr txBox="1"/>
          <p:nvPr/>
        </p:nvSpPr>
        <p:spPr>
          <a:xfrm>
            <a:off x="8213935" y="78500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Lexend Light"/>
                <a:ea typeface="Lexend Light"/>
                <a:cs typeface="Lexend Light"/>
                <a:sym typeface="Lexend Light"/>
              </a:rPr>
              <a:t>Version 1.0</a:t>
            </a:r>
            <a:endParaRPr sz="6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grpSp>
        <p:nvGrpSpPr>
          <p:cNvPr id="202" name="Google Shape;202;p13"/>
          <p:cNvGrpSpPr/>
          <p:nvPr/>
        </p:nvGrpSpPr>
        <p:grpSpPr>
          <a:xfrm>
            <a:off x="7804600" y="419888"/>
            <a:ext cx="1433400" cy="1639500"/>
            <a:chOff x="7804600" y="2925950"/>
            <a:chExt cx="1433400" cy="1639500"/>
          </a:xfrm>
        </p:grpSpPr>
        <p:sp>
          <p:nvSpPr>
            <p:cNvPr id="203" name="Google Shape;203;p13"/>
            <p:cNvSpPr/>
            <p:nvPr/>
          </p:nvSpPr>
          <p:spPr>
            <a:xfrm rot="-5400000">
              <a:off x="7694700" y="3116150"/>
              <a:ext cx="1639500" cy="12591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pic>
          <p:nvPicPr>
            <p:cNvPr id="204" name="Google Shape;204;p1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079075" y="3515275"/>
              <a:ext cx="884450" cy="884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5" name="Google Shape;205;p13"/>
            <p:cNvSpPr txBox="1"/>
            <p:nvPr/>
          </p:nvSpPr>
          <p:spPr>
            <a:xfrm>
              <a:off x="7804600" y="2987150"/>
              <a:ext cx="1433400" cy="61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 b="1" i="1">
                  <a:solidFill>
                    <a:schemeClr val="dk1"/>
                  </a:solidFill>
                  <a:latin typeface="Lexend"/>
                  <a:ea typeface="Lexend"/>
                  <a:cs typeface="Lexend"/>
                  <a:sym typeface="Lexend"/>
                </a:rPr>
                <a:t>Scan for info</a:t>
              </a:r>
              <a:endParaRPr sz="1000" b="1" i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 b="1" i="1">
                  <a:solidFill>
                    <a:schemeClr val="dk1"/>
                  </a:solidFill>
                  <a:latin typeface="Lexend"/>
                  <a:ea typeface="Lexend"/>
                  <a:cs typeface="Lexend"/>
                  <a:sym typeface="Lexend"/>
                </a:rPr>
                <a:t>&amp; book meeting</a:t>
              </a:r>
              <a:endParaRPr sz="1000" b="1" i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14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208" name="Google Shape;208;p1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0" name="Google Shape;210;p14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1" name="Google Shape;211;p14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2" name="Google Shape;212;p1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3" name="Google Shape;213;p14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Confidential</a:t>
            </a:r>
            <a:endParaRPr sz="6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214" name="Google Shape;214;p14"/>
          <p:cNvSpPr txBox="1"/>
          <p:nvPr/>
        </p:nvSpPr>
        <p:spPr>
          <a:xfrm>
            <a:off x="1296767" y="78500"/>
            <a:ext cx="21006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Quantum Business Solutions</a:t>
            </a:r>
            <a:endParaRPr sz="6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15" name="Google Shape;215;p14"/>
          <p:cNvSpPr txBox="1"/>
          <p:nvPr/>
        </p:nvSpPr>
        <p:spPr>
          <a:xfrm>
            <a:off x="8213935" y="78500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Version 1.0</a:t>
            </a:r>
            <a:endParaRPr sz="6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grpSp>
        <p:nvGrpSpPr>
          <p:cNvPr id="216" name="Google Shape;216;p14"/>
          <p:cNvGrpSpPr/>
          <p:nvPr/>
        </p:nvGrpSpPr>
        <p:grpSpPr>
          <a:xfrm>
            <a:off x="7804600" y="419888"/>
            <a:ext cx="1433400" cy="1639500"/>
            <a:chOff x="7804600" y="2925950"/>
            <a:chExt cx="1433400" cy="1639500"/>
          </a:xfrm>
        </p:grpSpPr>
        <p:sp>
          <p:nvSpPr>
            <p:cNvPr id="217" name="Google Shape;217;p14"/>
            <p:cNvSpPr/>
            <p:nvPr/>
          </p:nvSpPr>
          <p:spPr>
            <a:xfrm rot="-5400000">
              <a:off x="7694700" y="3116150"/>
              <a:ext cx="1639500" cy="12591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pic>
          <p:nvPicPr>
            <p:cNvPr id="218" name="Google Shape;218;p1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079075" y="3515275"/>
              <a:ext cx="884450" cy="884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9" name="Google Shape;219;p14"/>
            <p:cNvSpPr txBox="1"/>
            <p:nvPr/>
          </p:nvSpPr>
          <p:spPr>
            <a:xfrm>
              <a:off x="7804600" y="2987150"/>
              <a:ext cx="1433400" cy="61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 b="1" i="1">
                  <a:solidFill>
                    <a:schemeClr val="dk1"/>
                  </a:solidFill>
                  <a:latin typeface="Lexend"/>
                  <a:ea typeface="Lexend"/>
                  <a:cs typeface="Lexend"/>
                  <a:sym typeface="Lexend"/>
                </a:rPr>
                <a:t>Scan for info</a:t>
              </a:r>
              <a:endParaRPr sz="1000" b="1" i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 b="1" i="1">
                  <a:solidFill>
                    <a:schemeClr val="dk1"/>
                  </a:solidFill>
                  <a:latin typeface="Lexend"/>
                  <a:ea typeface="Lexend"/>
                  <a:cs typeface="Lexend"/>
                  <a:sym typeface="Lexend"/>
                </a:rPr>
                <a:t>&amp; book meeting</a:t>
              </a:r>
              <a:endParaRPr sz="1000" b="1" i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2" name="Google Shape;222;p15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23" name="Google Shape;223;p15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4" name="Google Shape;224;p15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5" name="Google Shape;225;p15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6" name="Google Shape;226;p1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5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Lexend Light"/>
                <a:ea typeface="Lexend Light"/>
                <a:cs typeface="Lexend Light"/>
                <a:sym typeface="Lexend Light"/>
              </a:rPr>
              <a:t>Confidential</a:t>
            </a:r>
            <a:endParaRPr sz="6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228" name="Google Shape;228;p15"/>
          <p:cNvSpPr txBox="1"/>
          <p:nvPr/>
        </p:nvSpPr>
        <p:spPr>
          <a:xfrm>
            <a:off x="1296767" y="78500"/>
            <a:ext cx="21006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Lexend"/>
                <a:ea typeface="Lexend"/>
                <a:cs typeface="Lexend"/>
                <a:sym typeface="Lexend"/>
              </a:rPr>
              <a:t>Quantum Business Solutions</a:t>
            </a:r>
            <a:endParaRPr sz="6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29" name="Google Shape;229;p15"/>
          <p:cNvSpPr txBox="1"/>
          <p:nvPr/>
        </p:nvSpPr>
        <p:spPr>
          <a:xfrm>
            <a:off x="8213935" y="78500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Lexend Light"/>
                <a:ea typeface="Lexend Light"/>
                <a:cs typeface="Lexend Light"/>
                <a:sym typeface="Lexend Light"/>
              </a:rPr>
              <a:t>Version 1.0</a:t>
            </a:r>
            <a:endParaRPr sz="6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grpSp>
        <p:nvGrpSpPr>
          <p:cNvPr id="230" name="Google Shape;230;p15"/>
          <p:cNvGrpSpPr/>
          <p:nvPr/>
        </p:nvGrpSpPr>
        <p:grpSpPr>
          <a:xfrm>
            <a:off x="7804600" y="419888"/>
            <a:ext cx="1433400" cy="1639500"/>
            <a:chOff x="7804600" y="2925950"/>
            <a:chExt cx="1433400" cy="1639500"/>
          </a:xfrm>
        </p:grpSpPr>
        <p:sp>
          <p:nvSpPr>
            <p:cNvPr id="231" name="Google Shape;231;p15"/>
            <p:cNvSpPr/>
            <p:nvPr/>
          </p:nvSpPr>
          <p:spPr>
            <a:xfrm rot="-5400000">
              <a:off x="7694700" y="3116150"/>
              <a:ext cx="1639500" cy="12591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pic>
          <p:nvPicPr>
            <p:cNvPr id="232" name="Google Shape;232;p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079075" y="3515275"/>
              <a:ext cx="884450" cy="884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3" name="Google Shape;233;p15"/>
            <p:cNvSpPr txBox="1"/>
            <p:nvPr/>
          </p:nvSpPr>
          <p:spPr>
            <a:xfrm>
              <a:off x="7804600" y="2987150"/>
              <a:ext cx="1433400" cy="61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 b="1" i="1">
                  <a:solidFill>
                    <a:schemeClr val="dk1"/>
                  </a:solidFill>
                  <a:latin typeface="Lexend"/>
                  <a:ea typeface="Lexend"/>
                  <a:cs typeface="Lexend"/>
                  <a:sym typeface="Lexend"/>
                </a:rPr>
                <a:t>Scan for info</a:t>
              </a:r>
              <a:endParaRPr sz="1000" b="1" i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 b="1" i="1">
                  <a:solidFill>
                    <a:schemeClr val="dk1"/>
                  </a:solidFill>
                  <a:latin typeface="Lexend"/>
                  <a:ea typeface="Lexend"/>
                  <a:cs typeface="Lexend"/>
                  <a:sym typeface="Lexend"/>
                </a:rPr>
                <a:t>&amp; book meeting</a:t>
              </a:r>
              <a:endParaRPr sz="1000" b="1" i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C">
  <p:cSld name="SECTION_HEADER_1">
    <p:bg>
      <p:bgPr>
        <a:solidFill>
          <a:schemeClr val="dk1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6"/>
          <p:cNvSpPr txBox="1">
            <a:spLocks noGrp="1"/>
          </p:cNvSpPr>
          <p:nvPr>
            <p:ph type="title"/>
          </p:nvPr>
        </p:nvSpPr>
        <p:spPr>
          <a:xfrm>
            <a:off x="1308150" y="1318650"/>
            <a:ext cx="71100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1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37" name="Google Shape;237;p16"/>
          <p:cNvPicPr preferRelativeResize="0"/>
          <p:nvPr/>
        </p:nvPicPr>
        <p:blipFill rotWithShape="1">
          <a:blip r:embed="rId2">
            <a:alphaModFix/>
          </a:blip>
          <a:srcRect r="50792"/>
          <a:stretch/>
        </p:blipFill>
        <p:spPr>
          <a:xfrm>
            <a:off x="226550" y="4749850"/>
            <a:ext cx="1269253" cy="30857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16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Confidential</a:t>
            </a:r>
            <a:endParaRPr sz="6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239" name="Google Shape;239;p16"/>
          <p:cNvSpPr txBox="1"/>
          <p:nvPr/>
        </p:nvSpPr>
        <p:spPr>
          <a:xfrm>
            <a:off x="1296767" y="78500"/>
            <a:ext cx="21006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Quantum Business Solutions</a:t>
            </a:r>
            <a:endParaRPr sz="6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40" name="Google Shape;240;p16"/>
          <p:cNvSpPr txBox="1"/>
          <p:nvPr/>
        </p:nvSpPr>
        <p:spPr>
          <a:xfrm>
            <a:off x="8213935" y="78500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Version 1.0</a:t>
            </a:r>
            <a:endParaRPr sz="6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grpSp>
        <p:nvGrpSpPr>
          <p:cNvPr id="241" name="Google Shape;241;p16"/>
          <p:cNvGrpSpPr/>
          <p:nvPr/>
        </p:nvGrpSpPr>
        <p:grpSpPr>
          <a:xfrm>
            <a:off x="7804600" y="419888"/>
            <a:ext cx="1433400" cy="1639500"/>
            <a:chOff x="7804600" y="2925950"/>
            <a:chExt cx="1433400" cy="1639500"/>
          </a:xfrm>
        </p:grpSpPr>
        <p:sp>
          <p:nvSpPr>
            <p:cNvPr id="242" name="Google Shape;242;p16"/>
            <p:cNvSpPr/>
            <p:nvPr/>
          </p:nvSpPr>
          <p:spPr>
            <a:xfrm rot="-5400000">
              <a:off x="7694700" y="3116150"/>
              <a:ext cx="1639500" cy="12591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pic>
          <p:nvPicPr>
            <p:cNvPr id="243" name="Google Shape;243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079075" y="3515275"/>
              <a:ext cx="884450" cy="884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4" name="Google Shape;244;p16"/>
            <p:cNvSpPr txBox="1"/>
            <p:nvPr/>
          </p:nvSpPr>
          <p:spPr>
            <a:xfrm>
              <a:off x="7804600" y="2987150"/>
              <a:ext cx="1433400" cy="61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 b="1" i="1">
                  <a:solidFill>
                    <a:schemeClr val="dk1"/>
                  </a:solidFill>
                  <a:latin typeface="Lexend"/>
                  <a:ea typeface="Lexend"/>
                  <a:cs typeface="Lexend"/>
                  <a:sym typeface="Lexend"/>
                </a:rPr>
                <a:t>Scan for info</a:t>
              </a:r>
              <a:endParaRPr sz="1000" b="1" i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 b="1" i="1">
                  <a:solidFill>
                    <a:schemeClr val="dk1"/>
                  </a:solidFill>
                  <a:latin typeface="Lexend"/>
                  <a:ea typeface="Lexend"/>
                  <a:cs typeface="Lexend"/>
                  <a:sym typeface="Lexend"/>
                </a:rPr>
                <a:t>&amp; book meeting</a:t>
              </a:r>
              <a:endParaRPr sz="1000" b="1" i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1">
  <p:cSld name="SECTION_HEADER_2">
    <p:bg>
      <p:bgPr>
        <a:solidFill>
          <a:srgbClr val="434343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" name="Google Shape;246;p1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47" name="Google Shape;247;p1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9" name="Google Shape;249;p17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1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1" name="Google Shape;251;p17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Confidential</a:t>
            </a:r>
            <a:endParaRPr sz="6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252" name="Google Shape;252;p17"/>
          <p:cNvSpPr txBox="1"/>
          <p:nvPr/>
        </p:nvSpPr>
        <p:spPr>
          <a:xfrm>
            <a:off x="1296767" y="78500"/>
            <a:ext cx="21006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Quantum Business Solutions</a:t>
            </a:r>
            <a:endParaRPr sz="6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53" name="Google Shape;253;p17"/>
          <p:cNvSpPr txBox="1"/>
          <p:nvPr/>
        </p:nvSpPr>
        <p:spPr>
          <a:xfrm>
            <a:off x="8213935" y="78500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Version 1.0</a:t>
            </a:r>
            <a:endParaRPr sz="6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254" name="Google Shape;254;p17"/>
          <p:cNvPicPr preferRelativeResize="0"/>
          <p:nvPr/>
        </p:nvPicPr>
        <p:blipFill rotWithShape="1">
          <a:blip r:embed="rId2">
            <a:alphaModFix/>
          </a:blip>
          <a:srcRect r="50792"/>
          <a:stretch/>
        </p:blipFill>
        <p:spPr>
          <a:xfrm>
            <a:off x="226550" y="4749850"/>
            <a:ext cx="1269253" cy="3085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5" name="Google Shape;255;p17"/>
          <p:cNvGrpSpPr/>
          <p:nvPr/>
        </p:nvGrpSpPr>
        <p:grpSpPr>
          <a:xfrm>
            <a:off x="7804600" y="419888"/>
            <a:ext cx="1433400" cy="1639500"/>
            <a:chOff x="7804600" y="2925950"/>
            <a:chExt cx="1433400" cy="1639500"/>
          </a:xfrm>
        </p:grpSpPr>
        <p:sp>
          <p:nvSpPr>
            <p:cNvPr id="256" name="Google Shape;256;p17"/>
            <p:cNvSpPr/>
            <p:nvPr/>
          </p:nvSpPr>
          <p:spPr>
            <a:xfrm rot="-5400000">
              <a:off x="7694700" y="3116150"/>
              <a:ext cx="1639500" cy="12591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pic>
          <p:nvPicPr>
            <p:cNvPr id="257" name="Google Shape;257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079075" y="3515275"/>
              <a:ext cx="884450" cy="884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8" name="Google Shape;258;p17"/>
            <p:cNvSpPr txBox="1"/>
            <p:nvPr/>
          </p:nvSpPr>
          <p:spPr>
            <a:xfrm>
              <a:off x="7804600" y="2987150"/>
              <a:ext cx="1433400" cy="61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 b="1" i="1">
                  <a:solidFill>
                    <a:schemeClr val="dk1"/>
                  </a:solidFill>
                  <a:latin typeface="Lexend"/>
                  <a:ea typeface="Lexend"/>
                  <a:cs typeface="Lexend"/>
                  <a:sym typeface="Lexend"/>
                </a:rPr>
                <a:t>Scan for info</a:t>
              </a:r>
              <a:endParaRPr sz="1000" b="1" i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 b="1" i="1">
                  <a:solidFill>
                    <a:schemeClr val="dk1"/>
                  </a:solidFill>
                  <a:latin typeface="Lexend"/>
                  <a:ea typeface="Lexend"/>
                  <a:cs typeface="Lexend"/>
                  <a:sym typeface="Lexend"/>
                </a:rPr>
                <a:t>&amp; book meeting</a:t>
              </a:r>
              <a:endParaRPr sz="1000" b="1" i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_alt1">
  <p:cSld name="TITLE_1">
    <p:bg>
      <p:bgPr>
        <a:solidFill>
          <a:schemeClr val="lt2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3"/>
          <p:cNvPicPr preferRelativeResize="0"/>
          <p:nvPr/>
        </p:nvPicPr>
        <p:blipFill rotWithShape="1">
          <a:blip r:embed="rId2">
            <a:alphaModFix/>
          </a:blip>
          <a:srcRect t="4742" b="4742"/>
          <a:stretch/>
        </p:blipFill>
        <p:spPr>
          <a:xfrm>
            <a:off x="0" y="487825"/>
            <a:ext cx="9144003" cy="465567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3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8" name="Google Shape;28;p3">
            <a:hlinkClick r:id="rId3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9" name="Google Shape;29;p3">
            <a:hlinkClick r:id="rId3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>
            <a:hlinkClick r:id="rId3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>
            <a:hlinkClick r:id="rId3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" name="Google Shape;32;p3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Lexend Light"/>
                <a:ea typeface="Lexend Light"/>
                <a:cs typeface="Lexend Light"/>
                <a:sym typeface="Lexend Light"/>
              </a:rPr>
              <a:t>Confidential</a:t>
            </a:r>
            <a:endParaRPr sz="6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34" name="Google Shape;34;p3"/>
          <p:cNvSpPr txBox="1"/>
          <p:nvPr/>
        </p:nvSpPr>
        <p:spPr>
          <a:xfrm>
            <a:off x="1296767" y="78500"/>
            <a:ext cx="21006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Lexend"/>
                <a:ea typeface="Lexend"/>
                <a:cs typeface="Lexend"/>
                <a:sym typeface="Lexend"/>
              </a:rPr>
              <a:t>Quantum Business Solutions</a:t>
            </a:r>
            <a:endParaRPr sz="6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5" name="Google Shape;35;p3"/>
          <p:cNvSpPr txBox="1"/>
          <p:nvPr/>
        </p:nvSpPr>
        <p:spPr>
          <a:xfrm>
            <a:off x="8213935" y="78500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Lexend Light"/>
                <a:ea typeface="Lexend Light"/>
                <a:cs typeface="Lexend Light"/>
                <a:sym typeface="Lexend Light"/>
              </a:rPr>
              <a:t>Version 1.0</a:t>
            </a:r>
            <a:endParaRPr sz="6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grpSp>
        <p:nvGrpSpPr>
          <p:cNvPr id="36" name="Google Shape;36;p3"/>
          <p:cNvGrpSpPr/>
          <p:nvPr/>
        </p:nvGrpSpPr>
        <p:grpSpPr>
          <a:xfrm>
            <a:off x="7804600" y="2925950"/>
            <a:ext cx="1433400" cy="1639500"/>
            <a:chOff x="7804600" y="2925950"/>
            <a:chExt cx="1433400" cy="1639500"/>
          </a:xfrm>
        </p:grpSpPr>
        <p:sp>
          <p:nvSpPr>
            <p:cNvPr id="37" name="Google Shape;37;p3"/>
            <p:cNvSpPr/>
            <p:nvPr/>
          </p:nvSpPr>
          <p:spPr>
            <a:xfrm rot="-5400000">
              <a:off x="7694700" y="3116150"/>
              <a:ext cx="1639500" cy="12591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pic>
          <p:nvPicPr>
            <p:cNvPr id="38" name="Google Shape;38;p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079075" y="3515275"/>
              <a:ext cx="884450" cy="884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Google Shape;39;p3"/>
            <p:cNvSpPr txBox="1"/>
            <p:nvPr/>
          </p:nvSpPr>
          <p:spPr>
            <a:xfrm>
              <a:off x="7804600" y="2987150"/>
              <a:ext cx="1433400" cy="61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 b="1" i="1">
                  <a:solidFill>
                    <a:schemeClr val="dk1"/>
                  </a:solidFill>
                  <a:latin typeface="Lexend"/>
                  <a:ea typeface="Lexend"/>
                  <a:cs typeface="Lexend"/>
                  <a:sym typeface="Lexend"/>
                </a:rPr>
                <a:t>Scan for info</a:t>
              </a:r>
              <a:endParaRPr sz="1000" b="1" i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 b="1" i="1">
                  <a:solidFill>
                    <a:schemeClr val="dk1"/>
                  </a:solidFill>
                  <a:latin typeface="Lexend"/>
                  <a:ea typeface="Lexend"/>
                  <a:cs typeface="Lexend"/>
                  <a:sym typeface="Lexend"/>
                </a:rPr>
                <a:t>&amp; book meeting</a:t>
              </a:r>
              <a:endParaRPr sz="1000" b="1" i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2" name="Google Shape;42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6" name="Google Shape;46;p4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Confidential</a:t>
            </a:r>
            <a:endParaRPr sz="6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7" name="Google Shape;47;p4"/>
          <p:cNvSpPr txBox="1"/>
          <p:nvPr/>
        </p:nvSpPr>
        <p:spPr>
          <a:xfrm>
            <a:off x="1296767" y="78500"/>
            <a:ext cx="21006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Quantum Business Solutions</a:t>
            </a:r>
            <a:endParaRPr sz="6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8" name="Google Shape;48;p4"/>
          <p:cNvSpPr txBox="1"/>
          <p:nvPr/>
        </p:nvSpPr>
        <p:spPr>
          <a:xfrm>
            <a:off x="8213935" y="78500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Version 1.0</a:t>
            </a:r>
            <a:endParaRPr sz="6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" name="Google Shape;51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2" name="Google Shape;52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Google Shape;54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7" name="Google Shape;57;p5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8" name="Google Shape;58;p5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" name="Google Shape;59;p5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" name="Google Shape;60;p5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" name="Google Shape;61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5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Lexend Light"/>
                <a:ea typeface="Lexend Light"/>
                <a:cs typeface="Lexend Light"/>
                <a:sym typeface="Lexend Light"/>
              </a:rPr>
              <a:t>Confidential</a:t>
            </a:r>
            <a:endParaRPr sz="6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63" name="Google Shape;63;p5"/>
          <p:cNvSpPr txBox="1"/>
          <p:nvPr/>
        </p:nvSpPr>
        <p:spPr>
          <a:xfrm>
            <a:off x="1296767" y="78500"/>
            <a:ext cx="21006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Lexend"/>
                <a:ea typeface="Lexend"/>
                <a:cs typeface="Lexend"/>
                <a:sym typeface="Lexend"/>
              </a:rPr>
              <a:t>Quantum Business Solutions</a:t>
            </a:r>
            <a:endParaRPr sz="6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4" name="Google Shape;64;p5"/>
          <p:cNvSpPr txBox="1"/>
          <p:nvPr/>
        </p:nvSpPr>
        <p:spPr>
          <a:xfrm>
            <a:off x="8213935" y="78500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Lexend Light"/>
                <a:ea typeface="Lexend Light"/>
                <a:cs typeface="Lexend Light"/>
                <a:sym typeface="Lexend Light"/>
              </a:rPr>
              <a:t>Version 1.0</a:t>
            </a:r>
            <a:endParaRPr sz="6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grpSp>
        <p:nvGrpSpPr>
          <p:cNvPr id="65" name="Google Shape;65;p5"/>
          <p:cNvGrpSpPr/>
          <p:nvPr/>
        </p:nvGrpSpPr>
        <p:grpSpPr>
          <a:xfrm>
            <a:off x="7804600" y="419888"/>
            <a:ext cx="1433400" cy="1639500"/>
            <a:chOff x="7804600" y="2925950"/>
            <a:chExt cx="1433400" cy="1639500"/>
          </a:xfrm>
        </p:grpSpPr>
        <p:sp>
          <p:nvSpPr>
            <p:cNvPr id="66" name="Google Shape;66;p5"/>
            <p:cNvSpPr/>
            <p:nvPr/>
          </p:nvSpPr>
          <p:spPr>
            <a:xfrm rot="-5400000">
              <a:off x="7694700" y="3116150"/>
              <a:ext cx="1639500" cy="12591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pic>
          <p:nvPicPr>
            <p:cNvPr id="67" name="Google Shape;67;p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079075" y="3515275"/>
              <a:ext cx="884450" cy="884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" name="Google Shape;68;p5"/>
            <p:cNvSpPr txBox="1"/>
            <p:nvPr/>
          </p:nvSpPr>
          <p:spPr>
            <a:xfrm>
              <a:off x="7804600" y="2987150"/>
              <a:ext cx="1433400" cy="61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 b="1" i="1">
                  <a:solidFill>
                    <a:schemeClr val="dk1"/>
                  </a:solidFill>
                  <a:latin typeface="Lexend"/>
                  <a:ea typeface="Lexend"/>
                  <a:cs typeface="Lexend"/>
                  <a:sym typeface="Lexend"/>
                </a:rPr>
                <a:t>Scan for info</a:t>
              </a:r>
              <a:endParaRPr sz="1000" b="1" i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 b="1" i="1">
                  <a:solidFill>
                    <a:schemeClr val="dk1"/>
                  </a:solidFill>
                  <a:latin typeface="Lexend"/>
                  <a:ea typeface="Lexend"/>
                  <a:cs typeface="Lexend"/>
                  <a:sym typeface="Lexend"/>
                </a:rPr>
                <a:t>&amp; book meeting</a:t>
              </a:r>
              <a:endParaRPr sz="1000" b="1" i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only">
  <p:cSld name="TITLE_AND_BODY_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2" name="Google Shape;72;p6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3" name="Google Shape;73;p6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" name="Google Shape;74;p6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" name="Google Shape;75;p6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6" name="Google Shape;76;p6"/>
          <p:cNvSpPr txBox="1">
            <a:spLocks noGrp="1"/>
          </p:cNvSpPr>
          <p:nvPr>
            <p:ph type="body" idx="1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6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Lexend Light"/>
                <a:ea typeface="Lexend Light"/>
                <a:cs typeface="Lexend Light"/>
                <a:sym typeface="Lexend Light"/>
              </a:rPr>
              <a:t>Confidential</a:t>
            </a:r>
            <a:endParaRPr sz="6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79" name="Google Shape;79;p6"/>
          <p:cNvSpPr txBox="1"/>
          <p:nvPr/>
        </p:nvSpPr>
        <p:spPr>
          <a:xfrm>
            <a:off x="1296767" y="78500"/>
            <a:ext cx="21006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Lexend"/>
                <a:ea typeface="Lexend"/>
                <a:cs typeface="Lexend"/>
                <a:sym typeface="Lexend"/>
              </a:rPr>
              <a:t>Quantum Business Solutions</a:t>
            </a:r>
            <a:endParaRPr sz="6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0" name="Google Shape;80;p6"/>
          <p:cNvSpPr txBox="1"/>
          <p:nvPr/>
        </p:nvSpPr>
        <p:spPr>
          <a:xfrm>
            <a:off x="8213935" y="78500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Lexend Light"/>
                <a:ea typeface="Lexend Light"/>
                <a:cs typeface="Lexend Light"/>
                <a:sym typeface="Lexend Light"/>
              </a:rPr>
              <a:t>Version 1.0</a:t>
            </a:r>
            <a:endParaRPr sz="6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grpSp>
        <p:nvGrpSpPr>
          <p:cNvPr id="81" name="Google Shape;81;p6"/>
          <p:cNvGrpSpPr/>
          <p:nvPr/>
        </p:nvGrpSpPr>
        <p:grpSpPr>
          <a:xfrm>
            <a:off x="7804600" y="419888"/>
            <a:ext cx="1433400" cy="1639500"/>
            <a:chOff x="7804600" y="2925950"/>
            <a:chExt cx="1433400" cy="1639500"/>
          </a:xfrm>
        </p:grpSpPr>
        <p:sp>
          <p:nvSpPr>
            <p:cNvPr id="82" name="Google Shape;82;p6"/>
            <p:cNvSpPr/>
            <p:nvPr/>
          </p:nvSpPr>
          <p:spPr>
            <a:xfrm rot="-5400000">
              <a:off x="7694700" y="3116150"/>
              <a:ext cx="1639500" cy="12591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pic>
          <p:nvPicPr>
            <p:cNvPr id="83" name="Google Shape;83;p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079075" y="3515275"/>
              <a:ext cx="884450" cy="884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" name="Google Shape;84;p6"/>
            <p:cNvSpPr txBox="1"/>
            <p:nvPr/>
          </p:nvSpPr>
          <p:spPr>
            <a:xfrm>
              <a:off x="7804600" y="2987150"/>
              <a:ext cx="1433400" cy="61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 b="1" i="1">
                  <a:solidFill>
                    <a:schemeClr val="dk1"/>
                  </a:solidFill>
                  <a:latin typeface="Lexend"/>
                  <a:ea typeface="Lexend"/>
                  <a:cs typeface="Lexend"/>
                  <a:sym typeface="Lexend"/>
                </a:rPr>
                <a:t>Scan for info</a:t>
              </a:r>
              <a:endParaRPr sz="1000" b="1" i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 b="1" i="1">
                  <a:solidFill>
                    <a:schemeClr val="dk1"/>
                  </a:solidFill>
                  <a:latin typeface="Lexend"/>
                  <a:ea typeface="Lexend"/>
                  <a:cs typeface="Lexend"/>
                  <a:sym typeface="Lexend"/>
                </a:rPr>
                <a:t>&amp; book meeting</a:t>
              </a:r>
              <a:endParaRPr sz="1000" b="1" i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2">
  <p:cSld name="TITLE_AND_BODY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7" name="Google Shape;87;p7"/>
          <p:cNvSpPr txBox="1">
            <a:spLocks noGrp="1"/>
          </p:cNvSpPr>
          <p:nvPr>
            <p:ph type="title"/>
          </p:nvPr>
        </p:nvSpPr>
        <p:spPr>
          <a:xfrm>
            <a:off x="729450" y="2056375"/>
            <a:ext cx="7211400" cy="7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7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Confidential</a:t>
            </a:r>
            <a:endParaRPr sz="6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89" name="Google Shape;89;p7"/>
          <p:cNvSpPr txBox="1"/>
          <p:nvPr/>
        </p:nvSpPr>
        <p:spPr>
          <a:xfrm>
            <a:off x="1296767" y="78500"/>
            <a:ext cx="21006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Quantum Business Solutions</a:t>
            </a:r>
            <a:endParaRPr sz="6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0" name="Google Shape;90;p7"/>
          <p:cNvSpPr txBox="1">
            <a:spLocks noGrp="1"/>
          </p:cNvSpPr>
          <p:nvPr>
            <p:ph type="subTitle" idx="1"/>
          </p:nvPr>
        </p:nvSpPr>
        <p:spPr>
          <a:xfrm>
            <a:off x="729627" y="2849275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1" name="Google Shape;91;p7"/>
          <p:cNvSpPr txBox="1"/>
          <p:nvPr/>
        </p:nvSpPr>
        <p:spPr>
          <a:xfrm>
            <a:off x="8213935" y="78500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Version 1.0</a:t>
            </a:r>
            <a:endParaRPr sz="6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92" name="Google Shape;92;p7"/>
          <p:cNvPicPr preferRelativeResize="0"/>
          <p:nvPr/>
        </p:nvPicPr>
        <p:blipFill rotWithShape="1">
          <a:blip r:embed="rId3">
            <a:alphaModFix/>
          </a:blip>
          <a:srcRect r="50792"/>
          <a:stretch/>
        </p:blipFill>
        <p:spPr>
          <a:xfrm>
            <a:off x="226550" y="4749850"/>
            <a:ext cx="1269253" cy="3085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" name="Google Shape;93;p7"/>
          <p:cNvGrpSpPr/>
          <p:nvPr/>
        </p:nvGrpSpPr>
        <p:grpSpPr>
          <a:xfrm>
            <a:off x="830392" y="2010556"/>
            <a:ext cx="745763" cy="45826"/>
            <a:chOff x="4580561" y="2589004"/>
            <a:chExt cx="1064464" cy="25200"/>
          </a:xfrm>
        </p:grpSpPr>
        <p:sp>
          <p:nvSpPr>
            <p:cNvPr id="94" name="Google Shape;94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" name="Google Shape;96;p7"/>
          <p:cNvGrpSpPr/>
          <p:nvPr/>
        </p:nvGrpSpPr>
        <p:grpSpPr>
          <a:xfrm>
            <a:off x="7804600" y="419888"/>
            <a:ext cx="1433400" cy="1639500"/>
            <a:chOff x="7804600" y="2925950"/>
            <a:chExt cx="1433400" cy="1639500"/>
          </a:xfrm>
        </p:grpSpPr>
        <p:sp>
          <p:nvSpPr>
            <p:cNvPr id="97" name="Google Shape;97;p7"/>
            <p:cNvSpPr/>
            <p:nvPr/>
          </p:nvSpPr>
          <p:spPr>
            <a:xfrm rot="-5400000">
              <a:off x="7694700" y="3116150"/>
              <a:ext cx="1639500" cy="12591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pic>
          <p:nvPicPr>
            <p:cNvPr id="98" name="Google Shape;98;p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079075" y="3515275"/>
              <a:ext cx="884450" cy="884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" name="Google Shape;99;p7"/>
            <p:cNvSpPr txBox="1"/>
            <p:nvPr/>
          </p:nvSpPr>
          <p:spPr>
            <a:xfrm>
              <a:off x="7804600" y="2987150"/>
              <a:ext cx="1433400" cy="61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 b="1" i="1">
                  <a:solidFill>
                    <a:schemeClr val="dk1"/>
                  </a:solidFill>
                  <a:latin typeface="Lexend"/>
                  <a:ea typeface="Lexend"/>
                  <a:cs typeface="Lexend"/>
                  <a:sym typeface="Lexend"/>
                </a:rPr>
                <a:t>Scan for info</a:t>
              </a:r>
              <a:endParaRPr sz="1000" b="1" i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 b="1" i="1">
                  <a:solidFill>
                    <a:schemeClr val="dk1"/>
                  </a:solidFill>
                  <a:latin typeface="Lexend"/>
                  <a:ea typeface="Lexend"/>
                  <a:cs typeface="Lexend"/>
                  <a:sym typeface="Lexend"/>
                </a:rPr>
                <a:t>&amp; book meeting</a:t>
              </a:r>
              <a:endParaRPr sz="1000" b="1" i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" name="Google Shape;102;p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03" name="Google Shape;103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105;p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8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7" name="Google Shape;107;p8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8" name="Google Shape;108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9" name="Google Shape;109;p8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0" name="Google Shape;110;p8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" name="Google Shape;111;p8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" name="Google Shape;112;p8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3" name="Google Shape;113;p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8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Lexend Light"/>
                <a:ea typeface="Lexend Light"/>
                <a:cs typeface="Lexend Light"/>
                <a:sym typeface="Lexend Light"/>
              </a:rPr>
              <a:t>Confidential</a:t>
            </a:r>
            <a:endParaRPr sz="6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15" name="Google Shape;115;p8"/>
          <p:cNvSpPr txBox="1"/>
          <p:nvPr/>
        </p:nvSpPr>
        <p:spPr>
          <a:xfrm>
            <a:off x="1296767" y="78500"/>
            <a:ext cx="21006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Lexend"/>
                <a:ea typeface="Lexend"/>
                <a:cs typeface="Lexend"/>
                <a:sym typeface="Lexend"/>
              </a:rPr>
              <a:t>Quantum Business Solutions</a:t>
            </a:r>
            <a:endParaRPr sz="6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6" name="Google Shape;116;p8"/>
          <p:cNvSpPr txBox="1"/>
          <p:nvPr/>
        </p:nvSpPr>
        <p:spPr>
          <a:xfrm>
            <a:off x="8213935" y="78500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Lexend Light"/>
                <a:ea typeface="Lexend Light"/>
                <a:cs typeface="Lexend Light"/>
                <a:sym typeface="Lexend Light"/>
              </a:rPr>
              <a:t>Version 1.0</a:t>
            </a:r>
            <a:endParaRPr sz="6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grpSp>
        <p:nvGrpSpPr>
          <p:cNvPr id="117" name="Google Shape;117;p8"/>
          <p:cNvGrpSpPr/>
          <p:nvPr/>
        </p:nvGrpSpPr>
        <p:grpSpPr>
          <a:xfrm>
            <a:off x="7804600" y="419888"/>
            <a:ext cx="1433400" cy="1639500"/>
            <a:chOff x="7804600" y="2925950"/>
            <a:chExt cx="1433400" cy="1639500"/>
          </a:xfrm>
        </p:grpSpPr>
        <p:sp>
          <p:nvSpPr>
            <p:cNvPr id="118" name="Google Shape;118;p8"/>
            <p:cNvSpPr/>
            <p:nvPr/>
          </p:nvSpPr>
          <p:spPr>
            <a:xfrm rot="-5400000">
              <a:off x="7694700" y="3116150"/>
              <a:ext cx="1639500" cy="12591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pic>
          <p:nvPicPr>
            <p:cNvPr id="119" name="Google Shape;119;p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079075" y="3515275"/>
              <a:ext cx="884450" cy="884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0" name="Google Shape;120;p8"/>
            <p:cNvSpPr txBox="1"/>
            <p:nvPr/>
          </p:nvSpPr>
          <p:spPr>
            <a:xfrm>
              <a:off x="7804600" y="2987150"/>
              <a:ext cx="1433400" cy="61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 b="1" i="1">
                  <a:solidFill>
                    <a:schemeClr val="dk1"/>
                  </a:solidFill>
                  <a:latin typeface="Lexend"/>
                  <a:ea typeface="Lexend"/>
                  <a:cs typeface="Lexend"/>
                  <a:sym typeface="Lexend"/>
                </a:rPr>
                <a:t>Scan for info</a:t>
              </a:r>
              <a:endParaRPr sz="1000" b="1" i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 b="1" i="1">
                  <a:solidFill>
                    <a:schemeClr val="dk1"/>
                  </a:solidFill>
                  <a:latin typeface="Lexend"/>
                  <a:ea typeface="Lexend"/>
                  <a:cs typeface="Lexend"/>
                  <a:sym typeface="Lexend"/>
                </a:rPr>
                <a:t>&amp; book meeting</a:t>
              </a:r>
              <a:endParaRPr sz="1000" b="1" i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3" name="Google Shape;12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4" name="Google Shape;12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9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8" name="Google Shape;128;p9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9" name="Google Shape;129;p9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9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2" name="Google Shape;132;p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9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Lexend Light"/>
                <a:ea typeface="Lexend Light"/>
                <a:cs typeface="Lexend Light"/>
                <a:sym typeface="Lexend Light"/>
              </a:rPr>
              <a:t>Confidential</a:t>
            </a:r>
            <a:endParaRPr sz="6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34" name="Google Shape;134;p9"/>
          <p:cNvSpPr txBox="1"/>
          <p:nvPr/>
        </p:nvSpPr>
        <p:spPr>
          <a:xfrm>
            <a:off x="1296767" y="78500"/>
            <a:ext cx="21006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Lexend"/>
                <a:ea typeface="Lexend"/>
                <a:cs typeface="Lexend"/>
                <a:sym typeface="Lexend"/>
              </a:rPr>
              <a:t>Quantum Business Solutions</a:t>
            </a:r>
            <a:endParaRPr sz="6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35" name="Google Shape;135;p9"/>
          <p:cNvSpPr txBox="1"/>
          <p:nvPr/>
        </p:nvSpPr>
        <p:spPr>
          <a:xfrm>
            <a:off x="8213935" y="78500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Lexend Light"/>
                <a:ea typeface="Lexend Light"/>
                <a:cs typeface="Lexend Light"/>
                <a:sym typeface="Lexend Light"/>
              </a:rPr>
              <a:t>Version 1.0</a:t>
            </a:r>
            <a:endParaRPr sz="6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grpSp>
        <p:nvGrpSpPr>
          <p:cNvPr id="136" name="Google Shape;136;p9"/>
          <p:cNvGrpSpPr/>
          <p:nvPr/>
        </p:nvGrpSpPr>
        <p:grpSpPr>
          <a:xfrm>
            <a:off x="7804600" y="419888"/>
            <a:ext cx="1433400" cy="1639500"/>
            <a:chOff x="7804600" y="2925950"/>
            <a:chExt cx="1433400" cy="1639500"/>
          </a:xfrm>
        </p:grpSpPr>
        <p:sp>
          <p:nvSpPr>
            <p:cNvPr id="137" name="Google Shape;137;p9"/>
            <p:cNvSpPr/>
            <p:nvPr/>
          </p:nvSpPr>
          <p:spPr>
            <a:xfrm rot="-5400000">
              <a:off x="7694700" y="3116150"/>
              <a:ext cx="1639500" cy="12591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pic>
          <p:nvPicPr>
            <p:cNvPr id="138" name="Google Shape;138;p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079075" y="3515275"/>
              <a:ext cx="884450" cy="884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9" name="Google Shape;139;p9"/>
            <p:cNvSpPr txBox="1"/>
            <p:nvPr/>
          </p:nvSpPr>
          <p:spPr>
            <a:xfrm>
              <a:off x="7804600" y="2987150"/>
              <a:ext cx="1433400" cy="61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 b="1" i="1">
                  <a:solidFill>
                    <a:schemeClr val="dk1"/>
                  </a:solidFill>
                  <a:latin typeface="Lexend"/>
                  <a:ea typeface="Lexend"/>
                  <a:cs typeface="Lexend"/>
                  <a:sym typeface="Lexend"/>
                </a:rPr>
                <a:t>Scan for info</a:t>
              </a:r>
              <a:endParaRPr sz="1000" b="1" i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 b="1" i="1">
                  <a:solidFill>
                    <a:schemeClr val="dk1"/>
                  </a:solidFill>
                  <a:latin typeface="Lexend"/>
                  <a:ea typeface="Lexend"/>
                  <a:cs typeface="Lexend"/>
                  <a:sym typeface="Lexend"/>
                </a:rPr>
                <a:t>&amp; book meeting</a:t>
              </a:r>
              <a:endParaRPr sz="1000" b="1" i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" name="Google Shape;142;p1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43" name="Google Shape;143;p1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" name="Google Shape;145;p10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0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47" name="Google Shape;147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8" name="Google Shape;148;p10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9" name="Google Shape;149;p10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0" name="Google Shape;150;p10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1" name="Google Shape;151;p10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2" name="Google Shape;152;p1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0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Lexend Light"/>
                <a:ea typeface="Lexend Light"/>
                <a:cs typeface="Lexend Light"/>
                <a:sym typeface="Lexend Light"/>
              </a:rPr>
              <a:t>Confidential</a:t>
            </a:r>
            <a:endParaRPr sz="6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54" name="Google Shape;154;p10"/>
          <p:cNvSpPr txBox="1"/>
          <p:nvPr/>
        </p:nvSpPr>
        <p:spPr>
          <a:xfrm>
            <a:off x="1296767" y="78500"/>
            <a:ext cx="21006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Lexend"/>
                <a:ea typeface="Lexend"/>
                <a:cs typeface="Lexend"/>
                <a:sym typeface="Lexend"/>
              </a:rPr>
              <a:t>Quantum Business Solutions</a:t>
            </a:r>
            <a:endParaRPr sz="6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55" name="Google Shape;155;p10"/>
          <p:cNvSpPr txBox="1"/>
          <p:nvPr/>
        </p:nvSpPr>
        <p:spPr>
          <a:xfrm>
            <a:off x="8213935" y="78500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Lexend Light"/>
                <a:ea typeface="Lexend Light"/>
                <a:cs typeface="Lexend Light"/>
                <a:sym typeface="Lexend Light"/>
              </a:rPr>
              <a:t>Version 1.0</a:t>
            </a:r>
            <a:endParaRPr sz="6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grpSp>
        <p:nvGrpSpPr>
          <p:cNvPr id="156" name="Google Shape;156;p10"/>
          <p:cNvGrpSpPr/>
          <p:nvPr/>
        </p:nvGrpSpPr>
        <p:grpSpPr>
          <a:xfrm>
            <a:off x="7804600" y="419888"/>
            <a:ext cx="1433400" cy="1639500"/>
            <a:chOff x="7804600" y="2925950"/>
            <a:chExt cx="1433400" cy="1639500"/>
          </a:xfrm>
        </p:grpSpPr>
        <p:sp>
          <p:nvSpPr>
            <p:cNvPr id="157" name="Google Shape;157;p10"/>
            <p:cNvSpPr/>
            <p:nvPr/>
          </p:nvSpPr>
          <p:spPr>
            <a:xfrm rot="-5400000">
              <a:off x="7694700" y="3116150"/>
              <a:ext cx="1639500" cy="12591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pic>
          <p:nvPicPr>
            <p:cNvPr id="158" name="Google Shape;158;p1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079075" y="3515275"/>
              <a:ext cx="884450" cy="884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9" name="Google Shape;159;p10"/>
            <p:cNvSpPr txBox="1"/>
            <p:nvPr/>
          </p:nvSpPr>
          <p:spPr>
            <a:xfrm>
              <a:off x="7804600" y="2987150"/>
              <a:ext cx="1433400" cy="61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 b="1" i="1">
                  <a:solidFill>
                    <a:schemeClr val="dk1"/>
                  </a:solidFill>
                  <a:latin typeface="Lexend"/>
                  <a:ea typeface="Lexend"/>
                  <a:cs typeface="Lexend"/>
                  <a:sym typeface="Lexend"/>
                </a:rPr>
                <a:t>Scan for info</a:t>
              </a:r>
              <a:endParaRPr sz="1000" b="1" i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 b="1" i="1">
                  <a:solidFill>
                    <a:schemeClr val="dk1"/>
                  </a:solidFill>
                  <a:latin typeface="Lexend"/>
                  <a:ea typeface="Lexend"/>
                  <a:cs typeface="Lexend"/>
                  <a:sym typeface="Lexend"/>
                </a:rPr>
                <a:t>&amp; book meeting</a:t>
              </a:r>
              <a:endParaRPr sz="1000" b="1" i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Plus Jakarta Sans"/>
              <a:buNone/>
              <a:defRPr sz="2800" b="1">
                <a:latin typeface="Plus Jakarta Sans"/>
                <a:ea typeface="Plus Jakarta Sans"/>
                <a:cs typeface="Plus Jakarta Sans"/>
                <a:sym typeface="Plus Jakart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exend"/>
              <a:buChar char="●"/>
              <a:defRPr sz="1300">
                <a:solidFill>
                  <a:schemeClr val="accen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exend"/>
              <a:buChar char="○"/>
              <a:defRPr sz="1100">
                <a:solidFill>
                  <a:schemeClr val="accent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exend"/>
              <a:buChar char="■"/>
              <a:defRPr sz="1100">
                <a:solidFill>
                  <a:schemeClr val="accent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exend"/>
              <a:buChar char="●"/>
              <a:defRPr sz="1100">
                <a:solidFill>
                  <a:schemeClr val="accent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exend"/>
              <a:buChar char="○"/>
              <a:defRPr sz="1100">
                <a:solidFill>
                  <a:schemeClr val="accent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exend"/>
              <a:buChar char="■"/>
              <a:defRPr sz="1100">
                <a:solidFill>
                  <a:schemeClr val="accent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exend"/>
              <a:buChar char="●"/>
              <a:defRPr sz="1100">
                <a:solidFill>
                  <a:schemeClr val="accent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exend"/>
              <a:buChar char="○"/>
              <a:defRPr sz="1100">
                <a:solidFill>
                  <a:schemeClr val="accent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exend"/>
              <a:buChar char="■"/>
              <a:defRPr sz="1100">
                <a:solidFill>
                  <a:schemeClr val="accent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8"/>
          <p:cNvSpPr txBox="1">
            <a:spLocks noGrp="1"/>
          </p:cNvSpPr>
          <p:nvPr>
            <p:ph type="ctrTitle"/>
          </p:nvPr>
        </p:nvSpPr>
        <p:spPr>
          <a:xfrm>
            <a:off x="729450" y="2273500"/>
            <a:ext cx="63003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/>
              <a:t>How to </a:t>
            </a:r>
            <a:r>
              <a:rPr lang="en-GB" sz="3300">
                <a:solidFill>
                  <a:schemeClr val="accent4"/>
                </a:solidFill>
              </a:rPr>
              <a:t>Double</a:t>
            </a:r>
            <a:r>
              <a:rPr lang="en-GB" sz="3300"/>
              <a:t> Your Meetings in the Next 90 Days</a:t>
            </a:r>
            <a:r>
              <a:rPr lang="en-GB" sz="3300" b="1">
                <a:latin typeface="Plus Jakarta Sans"/>
                <a:ea typeface="Plus Jakarta Sans"/>
                <a:cs typeface="Plus Jakarta Sans"/>
                <a:sym typeface="Plus Jakarta Sans"/>
              </a:rPr>
              <a:t>: </a:t>
            </a:r>
            <a:endParaRPr sz="3300" b="1"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 b="1">
                <a:latin typeface="Plus Jakarta Sans"/>
                <a:ea typeface="Plus Jakarta Sans"/>
                <a:cs typeface="Plus Jakarta Sans"/>
                <a:sym typeface="Plus Jakarta Sans"/>
              </a:rPr>
              <a:t>The Quantum Growth Model</a:t>
            </a:r>
            <a:endParaRPr sz="3300" b="1"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0" b="1">
              <a:latin typeface="Plus Jakarta Sans"/>
              <a:ea typeface="Plus Jakarta Sans"/>
              <a:cs typeface="Plus Jakarta Sans"/>
              <a:sym typeface="Plus Jakart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0" b="1">
              <a:latin typeface="Plus Jakarta Sans"/>
              <a:ea typeface="Plus Jakarta Sans"/>
              <a:cs typeface="Plus Jakarta Sans"/>
              <a:sym typeface="Plus Jakarta Sans"/>
            </a:endParaRPr>
          </a:p>
        </p:txBody>
      </p:sp>
      <p:sp>
        <p:nvSpPr>
          <p:cNvPr id="264" name="Google Shape;264;p18"/>
          <p:cNvSpPr txBox="1">
            <a:spLocks noGrp="1"/>
          </p:cNvSpPr>
          <p:nvPr>
            <p:ph type="subTitle" idx="1"/>
          </p:nvPr>
        </p:nvSpPr>
        <p:spPr>
          <a:xfrm>
            <a:off x="729563" y="3949322"/>
            <a:ext cx="48909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/>
              <a:t>Shawn Peterson | CEO Quantum Business</a:t>
            </a:r>
            <a:endParaRPr sz="1400"/>
          </a:p>
        </p:txBody>
      </p:sp>
      <p:pic>
        <p:nvPicPr>
          <p:cNvPr id="265" name="Google Shape;265;p18"/>
          <p:cNvPicPr preferRelativeResize="0"/>
          <p:nvPr/>
        </p:nvPicPr>
        <p:blipFill rotWithShape="1">
          <a:blip r:embed="rId3">
            <a:alphaModFix/>
          </a:blip>
          <a:srcRect r="50792"/>
          <a:stretch/>
        </p:blipFill>
        <p:spPr>
          <a:xfrm>
            <a:off x="875150" y="1617975"/>
            <a:ext cx="2696351" cy="65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Google Shape;52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075" y="504850"/>
            <a:ext cx="7727175" cy="436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7"/>
          <p:cNvSpPr txBox="1">
            <a:spLocks noGrp="1"/>
          </p:cNvSpPr>
          <p:nvPr>
            <p:ph type="title"/>
          </p:nvPr>
        </p:nvSpPr>
        <p:spPr>
          <a:xfrm>
            <a:off x="729450" y="2056375"/>
            <a:ext cx="7211400" cy="7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#1 Target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27"/>
          <p:cNvSpPr txBox="1">
            <a:spLocks noGrp="1"/>
          </p:cNvSpPr>
          <p:nvPr>
            <p:ph type="subTitle" idx="1"/>
          </p:nvPr>
        </p:nvSpPr>
        <p:spPr>
          <a:xfrm>
            <a:off x="729627" y="2849275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Data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Generate Leads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1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Target Audience</a:t>
            </a:r>
            <a:endParaRPr dirty="0"/>
          </a:p>
        </p:txBody>
      </p:sp>
      <p:sp>
        <p:nvSpPr>
          <p:cNvPr id="389" name="Google Shape;389;p31"/>
          <p:cNvSpPr txBox="1">
            <a:spLocks noGrp="1"/>
          </p:cNvSpPr>
          <p:nvPr>
            <p:ph type="subTitle" idx="1"/>
          </p:nvPr>
        </p:nvSpPr>
        <p:spPr>
          <a:xfrm>
            <a:off x="730000" y="2785550"/>
            <a:ext cx="21513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Have you clearly identified your target audience?</a:t>
            </a:r>
            <a:endParaRPr dirty="0"/>
          </a:p>
        </p:txBody>
      </p:sp>
      <p:sp>
        <p:nvSpPr>
          <p:cNvPr id="390" name="Google Shape;390;p31"/>
          <p:cNvSpPr txBox="1">
            <a:spLocks noGrp="1"/>
          </p:cNvSpPr>
          <p:nvPr>
            <p:ph type="body" idx="2"/>
          </p:nvPr>
        </p:nvSpPr>
        <p:spPr>
          <a:xfrm>
            <a:off x="4882339" y="1808611"/>
            <a:ext cx="3735600" cy="13564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11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Lexend"/>
              <a:buChar char="●"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Lexend"/>
                <a:sym typeface="Lexend"/>
              </a:rPr>
              <a:t>Demographics</a:t>
            </a:r>
          </a:p>
          <a:p>
            <a:pPr marL="457200" marR="0" lvl="0" indent="-3111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Lexend"/>
              <a:buChar char="●"/>
              <a:tabLst/>
              <a:defRPr/>
            </a:pPr>
            <a:r>
              <a:rPr lang="en-US" dirty="0">
                <a:solidFill>
                  <a:srgbClr val="595959"/>
                </a:solidFill>
              </a:rPr>
              <a:t>Psychographics</a:t>
            </a:r>
          </a:p>
          <a:p>
            <a:pPr marL="457200" marR="0" lvl="0" indent="-3111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Lexend"/>
              <a:buChar char="●"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Lexend"/>
                <a:sym typeface="Lexend"/>
              </a:rPr>
              <a:t>Technographics</a:t>
            </a:r>
          </a:p>
          <a:p>
            <a:pPr marL="457200" marR="0" lvl="0" indent="-3111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Lexend"/>
              <a:buChar char="●"/>
              <a:tabLst/>
              <a:defRPr/>
            </a:pPr>
            <a:r>
              <a:rPr lang="en-US" dirty="0">
                <a:solidFill>
                  <a:srgbClr val="595959"/>
                </a:solidFill>
              </a:rPr>
              <a:t>Pain Points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5168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Ideal Client Profile (ICP)</a:t>
            </a:r>
            <a:endParaRPr/>
          </a:p>
        </p:txBody>
      </p:sp>
      <p:sp>
        <p:nvSpPr>
          <p:cNvPr id="375" name="Google Shape;375;p29"/>
          <p:cNvSpPr txBox="1">
            <a:spLocks noGrp="1"/>
          </p:cNvSpPr>
          <p:nvPr>
            <p:ph type="subTitle" idx="1"/>
          </p:nvPr>
        </p:nvSpPr>
        <p:spPr>
          <a:xfrm>
            <a:off x="730000" y="3005850"/>
            <a:ext cx="21513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Have you identified the right ICP for your various lead sources?</a:t>
            </a:r>
            <a:endParaRPr/>
          </a:p>
        </p:txBody>
      </p:sp>
      <p:sp>
        <p:nvSpPr>
          <p:cNvPr id="376" name="Google Shape;376;p29"/>
          <p:cNvSpPr txBox="1">
            <a:spLocks noGrp="1"/>
          </p:cNvSpPr>
          <p:nvPr>
            <p:ph type="body" idx="2"/>
          </p:nvPr>
        </p:nvSpPr>
        <p:spPr>
          <a:xfrm>
            <a:off x="4817025" y="754250"/>
            <a:ext cx="3735600" cy="3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Industry: Relevant sectors</a:t>
            </a:r>
            <a:endParaRPr dirty="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Company Size: Employees/revenue</a:t>
            </a:r>
            <a:endParaRPr dirty="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Location: Geographic regions</a:t>
            </a:r>
            <a:endParaRPr dirty="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Job Title: Roles/titles</a:t>
            </a:r>
            <a:endParaRPr dirty="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Pain Points: Challenges faced</a:t>
            </a:r>
            <a:endParaRPr dirty="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Budget: Spending power</a:t>
            </a:r>
            <a:endParaRPr dirty="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Technology Stack: Current tools</a:t>
            </a:r>
            <a:endParaRPr dirty="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Buying </a:t>
            </a:r>
            <a:r>
              <a:rPr lang="en-GB" dirty="0" err="1"/>
              <a:t>Behavior</a:t>
            </a:r>
            <a:r>
              <a:rPr lang="en-GB" dirty="0"/>
              <a:t>: Purchase habits</a:t>
            </a:r>
            <a:endParaRPr dirty="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Decision-Makers: Key influencers</a:t>
            </a:r>
            <a:endParaRPr dirty="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Growth Potential: Expansion ability</a:t>
            </a: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0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Buyer Personas</a:t>
            </a:r>
            <a:endParaRPr/>
          </a:p>
        </p:txBody>
      </p:sp>
      <p:sp>
        <p:nvSpPr>
          <p:cNvPr id="382" name="Google Shape;382;p30"/>
          <p:cNvSpPr txBox="1">
            <a:spLocks noGrp="1"/>
          </p:cNvSpPr>
          <p:nvPr>
            <p:ph type="subTitle" idx="1"/>
          </p:nvPr>
        </p:nvSpPr>
        <p:spPr>
          <a:xfrm>
            <a:off x="730000" y="2785550"/>
            <a:ext cx="21513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Have you identified the right buyer personas for your various lead sources?</a:t>
            </a:r>
            <a:endParaRPr/>
          </a:p>
        </p:txBody>
      </p:sp>
      <p:sp>
        <p:nvSpPr>
          <p:cNvPr id="383" name="Google Shape;383;p30"/>
          <p:cNvSpPr txBox="1">
            <a:spLocks noGrp="1"/>
          </p:cNvSpPr>
          <p:nvPr>
            <p:ph type="body" idx="2"/>
          </p:nvPr>
        </p:nvSpPr>
        <p:spPr>
          <a:xfrm>
            <a:off x="4817025" y="994875"/>
            <a:ext cx="3735600" cy="3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sz="1100" b="1"/>
              <a:t>Job Title:</a:t>
            </a:r>
            <a:r>
              <a:rPr lang="en-GB" sz="1100"/>
              <a:t> Role in company</a:t>
            </a:r>
            <a:endParaRPr sz="11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sz="1100" b="1"/>
              <a:t>Seniority Level:</a:t>
            </a:r>
            <a:r>
              <a:rPr lang="en-GB" sz="1100"/>
              <a:t> Experience level</a:t>
            </a:r>
            <a:endParaRPr sz="11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sz="1100" b="1"/>
              <a:t>Responsibilities:</a:t>
            </a:r>
            <a:r>
              <a:rPr lang="en-GB" sz="1100"/>
              <a:t> Key duties</a:t>
            </a:r>
            <a:endParaRPr sz="11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sz="1100" b="1"/>
              <a:t>Goals:</a:t>
            </a:r>
            <a:r>
              <a:rPr lang="en-GB" sz="1100"/>
              <a:t> Primary objectives</a:t>
            </a:r>
            <a:endParaRPr sz="11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sz="1100" b="1"/>
              <a:t>Challenges:</a:t>
            </a:r>
            <a:r>
              <a:rPr lang="en-GB" sz="1100"/>
              <a:t> Main pain points</a:t>
            </a:r>
            <a:endParaRPr sz="11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sz="1100" b="1"/>
              <a:t>Preferred Channels:</a:t>
            </a:r>
            <a:r>
              <a:rPr lang="en-GB" sz="1100"/>
              <a:t> Communication methods</a:t>
            </a:r>
            <a:endParaRPr sz="11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sz="1100" b="1"/>
              <a:t>Content Preferences:</a:t>
            </a:r>
            <a:r>
              <a:rPr lang="en-GB" sz="1100"/>
              <a:t> Desired formats</a:t>
            </a:r>
            <a:endParaRPr sz="11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sz="1100" b="1"/>
              <a:t>Decision Criteria:</a:t>
            </a:r>
            <a:r>
              <a:rPr lang="en-GB" sz="1100"/>
              <a:t> Buying factors</a:t>
            </a:r>
            <a:endParaRPr sz="11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sz="1100" b="1"/>
              <a:t>Motivations:</a:t>
            </a:r>
            <a:r>
              <a:rPr lang="en-GB" sz="1100"/>
              <a:t> Driving forces</a:t>
            </a:r>
            <a:endParaRPr sz="11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sz="1100" b="1"/>
              <a:t>Values:</a:t>
            </a:r>
            <a:r>
              <a:rPr lang="en-GB" sz="1100"/>
              <a:t> Core beliefs</a:t>
            </a:r>
            <a:endParaRPr sz="11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sz="1100" b="1"/>
              <a:t>Technographic:</a:t>
            </a:r>
            <a:r>
              <a:rPr lang="en-GB" sz="1100"/>
              <a:t> Tech usage</a:t>
            </a:r>
            <a:endParaRPr sz="110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sz="1100" b="1"/>
              <a:t>Location:</a:t>
            </a:r>
            <a:r>
              <a:rPr lang="en-GB" sz="1100"/>
              <a:t> Geographic info</a:t>
            </a:r>
            <a:endParaRPr sz="1100"/>
          </a:p>
          <a:p>
            <a:pPr marL="457200" lvl="0" indent="0" algn="l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1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Most Important Data Points</a:t>
            </a:r>
            <a:endParaRPr dirty="0"/>
          </a:p>
        </p:txBody>
      </p:sp>
      <p:sp>
        <p:nvSpPr>
          <p:cNvPr id="389" name="Google Shape;389;p31"/>
          <p:cNvSpPr txBox="1">
            <a:spLocks noGrp="1"/>
          </p:cNvSpPr>
          <p:nvPr>
            <p:ph type="subTitle" idx="1"/>
          </p:nvPr>
        </p:nvSpPr>
        <p:spPr>
          <a:xfrm>
            <a:off x="730000" y="2785550"/>
            <a:ext cx="21513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Are you collecting the right data points for your target audience?</a:t>
            </a:r>
            <a:endParaRPr/>
          </a:p>
        </p:txBody>
      </p:sp>
      <p:sp>
        <p:nvSpPr>
          <p:cNvPr id="390" name="Google Shape;390;p31"/>
          <p:cNvSpPr txBox="1">
            <a:spLocks noGrp="1"/>
          </p:cNvSpPr>
          <p:nvPr>
            <p:ph type="body" idx="2"/>
          </p:nvPr>
        </p:nvSpPr>
        <p:spPr>
          <a:xfrm>
            <a:off x="4866011" y="1893530"/>
            <a:ext cx="3735600" cy="13564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11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Lexend"/>
              <a:buChar char="●"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Lexend"/>
                <a:sym typeface="Lexend"/>
              </a:rPr>
              <a:t>Mobile Numbers</a:t>
            </a:r>
          </a:p>
          <a:p>
            <a:pPr marL="457200" marR="0" lvl="0" indent="-3111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Lexend"/>
              <a:buChar char="●"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Lexend"/>
                <a:sym typeface="Lexend"/>
              </a:rPr>
              <a:t>Direct Dial Numbers</a:t>
            </a:r>
          </a:p>
          <a:p>
            <a:pPr marL="457200" marR="0" lvl="0" indent="-3111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Lexend"/>
              <a:buChar char="●"/>
              <a:tabLst/>
              <a:defRPr/>
            </a:pPr>
            <a:r>
              <a:rPr lang="en-US" dirty="0">
                <a:solidFill>
                  <a:srgbClr val="595959"/>
                </a:solidFill>
              </a:rPr>
              <a:t>Email Addresses</a:t>
            </a:r>
            <a:endParaRPr dirty="0"/>
          </a:p>
          <a:p>
            <a:pPr marL="457200" lvl="0" indent="0" algn="l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68518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8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Leverage Data to Generate Potential Leads</a:t>
            </a:r>
            <a:endParaRPr dirty="0"/>
          </a:p>
        </p:txBody>
      </p:sp>
      <p:sp>
        <p:nvSpPr>
          <p:cNvPr id="368" name="Google Shape;368;p28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21513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What </a:t>
            </a:r>
            <a:r>
              <a:rPr lang="en-GB" b="1" dirty="0"/>
              <a:t>data sources </a:t>
            </a:r>
            <a:r>
              <a:rPr lang="en-GB" dirty="0"/>
              <a:t>do you have access to?</a:t>
            </a:r>
            <a:endParaRPr dirty="0"/>
          </a:p>
        </p:txBody>
      </p:sp>
      <p:sp>
        <p:nvSpPr>
          <p:cNvPr id="369" name="Google Shape;369;p28"/>
          <p:cNvSpPr txBox="1">
            <a:spLocks noGrp="1"/>
          </p:cNvSpPr>
          <p:nvPr>
            <p:ph type="body" idx="2"/>
          </p:nvPr>
        </p:nvSpPr>
        <p:spPr>
          <a:xfrm>
            <a:off x="4817025" y="615457"/>
            <a:ext cx="3735600" cy="3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CRM (Leads &amp; Customers)</a:t>
            </a:r>
            <a:endParaRPr dirty="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ERP (Customers &amp; Competitors)</a:t>
            </a:r>
            <a:endParaRPr dirty="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Professional Associations &amp; Organizations </a:t>
            </a:r>
            <a:endParaRPr dirty="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Event Attendees</a:t>
            </a:r>
            <a:endParaRPr dirty="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Data Sources &amp; Directories (ZoomInfo, Seamless.ai, LinkedIn Sales Navigator, etc.)</a:t>
            </a:r>
            <a:endParaRPr dirty="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Content Marketing &amp; Inbound Leads</a:t>
            </a:r>
            <a:endParaRPr dirty="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Referral &amp; Partner Programs</a:t>
            </a:r>
            <a:endParaRPr dirty="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Paid Advertising &amp; Lead Gen Services</a:t>
            </a:r>
            <a:endParaRPr dirty="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Cold Calling</a:t>
            </a:r>
            <a:endParaRPr dirty="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Business Directories</a:t>
            </a:r>
            <a:endParaRPr dirty="0"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UCC Lists</a:t>
            </a:r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4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1992600" cy="16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AI Can Augment Decision-Making</a:t>
            </a:r>
            <a:endParaRPr/>
          </a:p>
        </p:txBody>
      </p:sp>
      <p:pic>
        <p:nvPicPr>
          <p:cNvPr id="500" name="Google Shape;50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5000" y="1189751"/>
            <a:ext cx="4867700" cy="319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2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Free Billboard Space</a:t>
            </a:r>
            <a:endParaRPr dirty="0"/>
          </a:p>
        </p:txBody>
      </p:sp>
      <p:sp>
        <p:nvSpPr>
          <p:cNvPr id="396" name="Google Shape;396;p32"/>
          <p:cNvSpPr txBox="1">
            <a:spLocks noGrp="1"/>
          </p:cNvSpPr>
          <p:nvPr>
            <p:ph type="subTitle" idx="1"/>
          </p:nvPr>
        </p:nvSpPr>
        <p:spPr>
          <a:xfrm>
            <a:off x="730000" y="2785550"/>
            <a:ext cx="21513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Are you leveraging every opportunity to touch your target audience?</a:t>
            </a:r>
            <a:endParaRPr/>
          </a:p>
        </p:txBody>
      </p:sp>
      <p:sp>
        <p:nvSpPr>
          <p:cNvPr id="397" name="Google Shape;397;p32"/>
          <p:cNvSpPr txBox="1">
            <a:spLocks noGrp="1"/>
          </p:cNvSpPr>
          <p:nvPr>
            <p:ph type="body" idx="2"/>
          </p:nvPr>
        </p:nvSpPr>
        <p:spPr>
          <a:xfrm>
            <a:off x="4817025" y="994875"/>
            <a:ext cx="3735600" cy="3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 sz="1100"/>
              <a:t>Automated Meeting Links</a:t>
            </a:r>
            <a:endParaRPr sz="1100"/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 sz="1100"/>
              <a:t>QR Codes on All Printed Materials</a:t>
            </a:r>
            <a:endParaRPr sz="1100"/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 sz="1100"/>
              <a:t>QR Codes on Presentation Decks</a:t>
            </a:r>
            <a:endParaRPr sz="1100"/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 sz="1100"/>
              <a:t>QR Codes on Business Cards</a:t>
            </a:r>
            <a:endParaRPr sz="1100"/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 sz="1100"/>
              <a:t>Additional Services on Machine Stickers</a:t>
            </a:r>
            <a:endParaRPr sz="1100"/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 sz="1100"/>
              <a:t>Full Product Line-Up on Invoices</a:t>
            </a:r>
            <a:endParaRPr sz="1100"/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 sz="1100"/>
              <a:t>Email Footers</a:t>
            </a:r>
            <a:endParaRPr sz="1100"/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 sz="1100"/>
              <a:t>Leave-Behind Sheets for Service Calls</a:t>
            </a:r>
            <a:endParaRPr sz="1100"/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 sz="1100"/>
              <a:t>Survey Forms</a:t>
            </a:r>
            <a:endParaRPr sz="1100"/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 sz="1100"/>
              <a:t>Chatbots</a:t>
            </a:r>
            <a:endParaRPr sz="1100"/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 sz="1100"/>
              <a:t>Company-Wide Social Media Strategy</a:t>
            </a:r>
            <a:endParaRPr sz="1100"/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 sz="1100"/>
              <a:t>Building of Common Audiences on Social Media</a:t>
            </a:r>
            <a:endParaRPr sz="11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3"/>
          <p:cNvSpPr txBox="1">
            <a:spLocks noGrp="1"/>
          </p:cNvSpPr>
          <p:nvPr>
            <p:ph type="title"/>
          </p:nvPr>
        </p:nvSpPr>
        <p:spPr>
          <a:xfrm>
            <a:off x="729450" y="2056375"/>
            <a:ext cx="7211400" cy="7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#2 Attract</a:t>
            </a:r>
            <a:endParaRPr/>
          </a:p>
        </p:txBody>
      </p:sp>
      <p:sp>
        <p:nvSpPr>
          <p:cNvPr id="403" name="Google Shape;403;p33"/>
          <p:cNvSpPr txBox="1">
            <a:spLocks noGrp="1"/>
          </p:cNvSpPr>
          <p:nvPr>
            <p:ph type="subTitle" idx="1"/>
          </p:nvPr>
        </p:nvSpPr>
        <p:spPr>
          <a:xfrm>
            <a:off x="729627" y="2849275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Marketing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Appointment Setting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9"/>
          <p:cNvSpPr txBox="1">
            <a:spLocks noGrp="1"/>
          </p:cNvSpPr>
          <p:nvPr>
            <p:ph type="title"/>
          </p:nvPr>
        </p:nvSpPr>
        <p:spPr>
          <a:xfrm>
            <a:off x="1308150" y="1318650"/>
            <a:ext cx="71100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/>
              <a:t>TOC: Day 1</a:t>
            </a:r>
            <a:endParaRPr sz="3600"/>
          </a:p>
        </p:txBody>
      </p:sp>
      <p:sp>
        <p:nvSpPr>
          <p:cNvPr id="271" name="Google Shape;271;p19"/>
          <p:cNvSpPr txBox="1"/>
          <p:nvPr/>
        </p:nvSpPr>
        <p:spPr>
          <a:xfrm>
            <a:off x="1293838" y="2303219"/>
            <a:ext cx="16077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Introduction</a:t>
            </a:r>
            <a:endParaRPr sz="130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72" name="Google Shape;272;p19"/>
          <p:cNvSpPr txBox="1"/>
          <p:nvPr/>
        </p:nvSpPr>
        <p:spPr>
          <a:xfrm>
            <a:off x="1293838" y="2704919"/>
            <a:ext cx="16077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The Quantum Growth Model</a:t>
            </a:r>
            <a:endParaRPr sz="130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73" name="Google Shape;273;p19"/>
          <p:cNvSpPr txBox="1"/>
          <p:nvPr/>
        </p:nvSpPr>
        <p:spPr>
          <a:xfrm>
            <a:off x="1293838" y="3106619"/>
            <a:ext cx="16077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dirty="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#1 Target</a:t>
            </a:r>
            <a:endParaRPr sz="1300" dirty="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74" name="Google Shape;274;p19"/>
          <p:cNvSpPr txBox="1"/>
          <p:nvPr/>
        </p:nvSpPr>
        <p:spPr>
          <a:xfrm>
            <a:off x="1293838" y="3508319"/>
            <a:ext cx="16077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dirty="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#2 Attract</a:t>
            </a:r>
            <a:endParaRPr sz="1300" dirty="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75" name="Google Shape;275;p19"/>
          <p:cNvSpPr txBox="1"/>
          <p:nvPr/>
        </p:nvSpPr>
        <p:spPr>
          <a:xfrm>
            <a:off x="3448432" y="2303219"/>
            <a:ext cx="16347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dirty="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#3 Nurture</a:t>
            </a:r>
            <a:endParaRPr sz="1300" dirty="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76" name="Google Shape;276;p19"/>
          <p:cNvSpPr txBox="1"/>
          <p:nvPr/>
        </p:nvSpPr>
        <p:spPr>
          <a:xfrm>
            <a:off x="3448432" y="2704919"/>
            <a:ext cx="16347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dirty="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#4 Convert</a:t>
            </a:r>
            <a:endParaRPr sz="1300" dirty="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77" name="Google Shape;277;p19"/>
          <p:cNvSpPr txBox="1"/>
          <p:nvPr/>
        </p:nvSpPr>
        <p:spPr>
          <a:xfrm>
            <a:off x="3448432" y="3106619"/>
            <a:ext cx="16347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dirty="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#5 WOW</a:t>
            </a:r>
            <a:endParaRPr sz="1300" dirty="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78" name="Google Shape;278;p19"/>
          <p:cNvSpPr txBox="1"/>
          <p:nvPr/>
        </p:nvSpPr>
        <p:spPr>
          <a:xfrm>
            <a:off x="3448432" y="3508319"/>
            <a:ext cx="16347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dirty="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Today’s Offers</a:t>
            </a:r>
            <a:endParaRPr sz="1300" dirty="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79" name="Google Shape;279;p19"/>
          <p:cNvSpPr txBox="1"/>
          <p:nvPr/>
        </p:nvSpPr>
        <p:spPr>
          <a:xfrm>
            <a:off x="5611135" y="2303219"/>
            <a:ext cx="12411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Q&amp;A</a:t>
            </a:r>
            <a:endParaRPr sz="130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80" name="Google Shape;280;p19"/>
          <p:cNvSpPr txBox="1"/>
          <p:nvPr/>
        </p:nvSpPr>
        <p:spPr>
          <a:xfrm>
            <a:off x="5611135" y="2704919"/>
            <a:ext cx="12411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dirty="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Next Steps</a:t>
            </a:r>
            <a:endParaRPr sz="1300" dirty="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81" name="Google Shape;281;p19"/>
          <p:cNvSpPr txBox="1"/>
          <p:nvPr/>
        </p:nvSpPr>
        <p:spPr>
          <a:xfrm>
            <a:off x="5611135" y="3106619"/>
            <a:ext cx="12411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43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Multiple Touchpoints</a:t>
            </a:r>
            <a:endParaRPr/>
          </a:p>
        </p:txBody>
      </p:sp>
      <p:sp>
        <p:nvSpPr>
          <p:cNvPr id="479" name="Google Shape;479;p43"/>
          <p:cNvSpPr txBox="1">
            <a:spLocks noGrp="1"/>
          </p:cNvSpPr>
          <p:nvPr>
            <p:ph type="subTitle" idx="1"/>
          </p:nvPr>
        </p:nvSpPr>
        <p:spPr>
          <a:xfrm>
            <a:off x="730000" y="26878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/>
              <a:t>Different Contacts Respond to Different Types of Communications</a:t>
            </a:r>
            <a:endParaRPr/>
          </a:p>
        </p:txBody>
      </p:sp>
      <p:sp>
        <p:nvSpPr>
          <p:cNvPr id="480" name="Google Shape;480;p43"/>
          <p:cNvSpPr txBox="1">
            <a:spLocks noGrp="1"/>
          </p:cNvSpPr>
          <p:nvPr>
            <p:ph type="body" idx="2"/>
          </p:nvPr>
        </p:nvSpPr>
        <p:spPr>
          <a:xfrm>
            <a:off x="5085500" y="576300"/>
            <a:ext cx="3729000" cy="433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Warm-Up Lists with Emails</a:t>
            </a:r>
            <a:endParaRPr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 dirty="0"/>
              <a:t>Resonates with Email Readers</a:t>
            </a:r>
            <a:endParaRPr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 dirty="0"/>
              <a:t>Increases Brand Awareness and Familiarity</a:t>
            </a:r>
            <a:endParaRPr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 dirty="0"/>
              <a:t>Additional Opportunity to Book Meetings (include meeting links)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Marketing Emails</a:t>
            </a:r>
            <a:endParaRPr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 dirty="0"/>
              <a:t>Educational Information</a:t>
            </a:r>
            <a:endParaRPr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 dirty="0"/>
              <a:t>Broader, but Still Segmented Audience Messaging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Sequence or One-to-One Emails</a:t>
            </a:r>
            <a:endParaRPr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 dirty="0"/>
              <a:t>More Personalized</a:t>
            </a:r>
            <a:endParaRPr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 dirty="0"/>
              <a:t>Highly Segmented Based on Criteria and Former Engagements or Outcomes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Calls</a:t>
            </a:r>
            <a:endParaRPr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 dirty="0"/>
              <a:t>Picker-Uppers</a:t>
            </a:r>
            <a:endParaRPr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 dirty="0"/>
              <a:t>Volume Reach with Auto-</a:t>
            </a:r>
            <a:r>
              <a:rPr lang="en-GB" dirty="0" err="1"/>
              <a:t>Dialers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Social Media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Text and Voicemail Drops</a:t>
            </a:r>
            <a:endParaRPr dirty="0"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1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Priority List Examples</a:t>
            </a:r>
            <a:endParaRPr/>
          </a:p>
        </p:txBody>
      </p:sp>
      <p:sp>
        <p:nvSpPr>
          <p:cNvPr id="464" name="Google Shape;464;p41"/>
          <p:cNvSpPr txBox="1">
            <a:spLocks noGrp="1"/>
          </p:cNvSpPr>
          <p:nvPr>
            <p:ph type="subTitle" idx="1"/>
          </p:nvPr>
        </p:nvSpPr>
        <p:spPr>
          <a:xfrm>
            <a:off x="730000" y="26878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/>
              <a:t>Lists for Sales and Marketing Alignment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/>
              <a:t>Coordinated Lists and Messaging for Call and Email Campaigns</a:t>
            </a:r>
            <a:endParaRPr/>
          </a:p>
        </p:txBody>
      </p:sp>
      <p:sp>
        <p:nvSpPr>
          <p:cNvPr id="465" name="Google Shape;465;p41"/>
          <p:cNvSpPr txBox="1">
            <a:spLocks noGrp="1"/>
          </p:cNvSpPr>
          <p:nvPr>
            <p:ph type="body" idx="2"/>
          </p:nvPr>
        </p:nvSpPr>
        <p:spPr>
          <a:xfrm>
            <a:off x="5115600" y="824175"/>
            <a:ext cx="37290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Buyer Persona and ICP fit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Prior conversation/picker-upper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Opened email(s)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Clicked on emails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Repeat website visitor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Downloaded information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Lead Score Over X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No sales activity in 30+ days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Webinar attendee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Attended previous meeting but didn’t move forward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No show for meeting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Meets criteria for cross-sell or upsell 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Deal created with no sales activity in 30+ days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Previous customer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Sales Appointments</a:t>
            </a:r>
            <a:endParaRPr/>
          </a:p>
        </p:txBody>
      </p:sp>
      <p:sp>
        <p:nvSpPr>
          <p:cNvPr id="341" name="Google Shape;341;p25"/>
          <p:cNvSpPr txBox="1">
            <a:spLocks noGrp="1"/>
          </p:cNvSpPr>
          <p:nvPr>
            <p:ph type="subTitle" idx="4294967295"/>
          </p:nvPr>
        </p:nvSpPr>
        <p:spPr>
          <a:xfrm>
            <a:off x="724950" y="1853850"/>
            <a:ext cx="50577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Sales Appointment Goals and Strategies</a:t>
            </a:r>
            <a:endParaRPr/>
          </a:p>
        </p:txBody>
      </p:sp>
      <p:sp>
        <p:nvSpPr>
          <p:cNvPr id="342" name="Google Shape;342;p25"/>
          <p:cNvSpPr/>
          <p:nvPr/>
        </p:nvSpPr>
        <p:spPr>
          <a:xfrm>
            <a:off x="1400790" y="2513750"/>
            <a:ext cx="328800" cy="328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>
                <a:solidFill>
                  <a:srgbClr val="FFFFFF"/>
                </a:solidFill>
              </a:rPr>
              <a:t>1</a:t>
            </a:r>
            <a:endParaRPr sz="800" b="1">
              <a:solidFill>
                <a:srgbClr val="FFFFFF"/>
              </a:solidFill>
            </a:endParaRPr>
          </a:p>
        </p:txBody>
      </p:sp>
      <p:sp>
        <p:nvSpPr>
          <p:cNvPr id="343" name="Google Shape;343;p25"/>
          <p:cNvSpPr txBox="1">
            <a:spLocks noGrp="1"/>
          </p:cNvSpPr>
          <p:nvPr>
            <p:ph type="body" idx="1"/>
          </p:nvPr>
        </p:nvSpPr>
        <p:spPr>
          <a:xfrm>
            <a:off x="1847691" y="2405850"/>
            <a:ext cx="2832900" cy="10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Are you satisfied with the number of sales appointments being set by your team?</a:t>
            </a:r>
            <a:endParaRPr/>
          </a:p>
        </p:txBody>
      </p:sp>
      <p:sp>
        <p:nvSpPr>
          <p:cNvPr id="344" name="Google Shape;344;p25"/>
          <p:cNvSpPr/>
          <p:nvPr/>
        </p:nvSpPr>
        <p:spPr>
          <a:xfrm>
            <a:off x="1400790" y="3736150"/>
            <a:ext cx="328800" cy="328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>
                <a:solidFill>
                  <a:srgbClr val="FFFFFF"/>
                </a:solidFill>
              </a:rPr>
              <a:t>2</a:t>
            </a:r>
            <a:endParaRPr sz="800" b="1">
              <a:solidFill>
                <a:srgbClr val="FFFFFF"/>
              </a:solidFill>
            </a:endParaRPr>
          </a:p>
        </p:txBody>
      </p:sp>
      <p:sp>
        <p:nvSpPr>
          <p:cNvPr id="345" name="Google Shape;345;p25"/>
          <p:cNvSpPr txBox="1">
            <a:spLocks noGrp="1"/>
          </p:cNvSpPr>
          <p:nvPr>
            <p:ph type="body" idx="1"/>
          </p:nvPr>
        </p:nvSpPr>
        <p:spPr>
          <a:xfrm>
            <a:off x="1847691" y="3639975"/>
            <a:ext cx="2832900" cy="10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Is your sales team meeting with the right contacts?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346" name="Google Shape;346;p25"/>
          <p:cNvSpPr/>
          <p:nvPr/>
        </p:nvSpPr>
        <p:spPr>
          <a:xfrm>
            <a:off x="5090809" y="2513750"/>
            <a:ext cx="328800" cy="328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>
                <a:solidFill>
                  <a:srgbClr val="FFFFFF"/>
                </a:solidFill>
              </a:rPr>
              <a:t>3</a:t>
            </a:r>
            <a:endParaRPr sz="800" b="1">
              <a:solidFill>
                <a:srgbClr val="FFFFFF"/>
              </a:solidFill>
            </a:endParaRPr>
          </a:p>
        </p:txBody>
      </p:sp>
      <p:sp>
        <p:nvSpPr>
          <p:cNvPr id="347" name="Google Shape;347;p25"/>
          <p:cNvSpPr txBox="1">
            <a:spLocks noGrp="1"/>
          </p:cNvSpPr>
          <p:nvPr>
            <p:ph type="body" idx="1"/>
          </p:nvPr>
        </p:nvSpPr>
        <p:spPr>
          <a:xfrm>
            <a:off x="5536112" y="2405850"/>
            <a:ext cx="2832900" cy="10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What methods are you using to set appointments?</a:t>
            </a:r>
            <a:endParaRPr/>
          </a:p>
        </p:txBody>
      </p:sp>
      <p:sp>
        <p:nvSpPr>
          <p:cNvPr id="348" name="Google Shape;348;p25"/>
          <p:cNvSpPr/>
          <p:nvPr/>
        </p:nvSpPr>
        <p:spPr>
          <a:xfrm>
            <a:off x="5090809" y="3736150"/>
            <a:ext cx="328800" cy="328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>
                <a:solidFill>
                  <a:srgbClr val="FFFFFF"/>
                </a:solidFill>
              </a:rPr>
              <a:t>4</a:t>
            </a:r>
            <a:endParaRPr sz="800" b="1">
              <a:solidFill>
                <a:srgbClr val="FFFFFF"/>
              </a:solidFill>
            </a:endParaRPr>
          </a:p>
        </p:txBody>
      </p:sp>
      <p:sp>
        <p:nvSpPr>
          <p:cNvPr id="349" name="Google Shape;349;p25"/>
          <p:cNvSpPr txBox="1">
            <a:spLocks noGrp="1"/>
          </p:cNvSpPr>
          <p:nvPr>
            <p:ph type="body" idx="1"/>
          </p:nvPr>
        </p:nvSpPr>
        <p:spPr>
          <a:xfrm>
            <a:off x="5536112" y="3639975"/>
            <a:ext cx="2832900" cy="10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Do you have dedicated Sales Development Reps (SDRs)?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5"/>
          <p:cNvSpPr txBox="1">
            <a:spLocks noGrp="1"/>
          </p:cNvSpPr>
          <p:nvPr>
            <p:ph type="title"/>
          </p:nvPr>
        </p:nvSpPr>
        <p:spPr>
          <a:xfrm>
            <a:off x="724950" y="1352625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Methods</a:t>
            </a:r>
            <a:endParaRPr/>
          </a:p>
        </p:txBody>
      </p:sp>
      <p:sp>
        <p:nvSpPr>
          <p:cNvPr id="416" name="Google Shape;416;p35"/>
          <p:cNvSpPr txBox="1">
            <a:spLocks noGrp="1"/>
          </p:cNvSpPr>
          <p:nvPr>
            <p:ph type="subTitle" idx="1"/>
          </p:nvPr>
        </p:nvSpPr>
        <p:spPr>
          <a:xfrm>
            <a:off x="724950" y="2680250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outreach methods are you currently utilizing to attract leads and book meetings?</a:t>
            </a:r>
            <a:endParaRPr/>
          </a:p>
        </p:txBody>
      </p:sp>
      <p:sp>
        <p:nvSpPr>
          <p:cNvPr id="417" name="Google Shape;417;p35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Sales Emails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Marketing Emails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Social Media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Paid Advertising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Sales Development Reps (SDRs)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Sales Blitzes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Outsourced Lead Gen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In-Person Cold Calls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Texting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Voicemail Drops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Webinars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Events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Other</a:t>
            </a:r>
            <a:endParaRPr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6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How Quantum Sets Meetings</a:t>
            </a:r>
            <a:endParaRPr/>
          </a:p>
        </p:txBody>
      </p:sp>
      <p:sp>
        <p:nvSpPr>
          <p:cNvPr id="423" name="Google Shape;423;p36"/>
          <p:cNvSpPr txBox="1">
            <a:spLocks noGrp="1"/>
          </p:cNvSpPr>
          <p:nvPr>
            <p:ph type="subTitle" idx="1"/>
          </p:nvPr>
        </p:nvSpPr>
        <p:spPr>
          <a:xfrm>
            <a:off x="730000" y="2691425"/>
            <a:ext cx="3300900" cy="11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 the past 30 days, Quantum has set sales meetings for our internal sales team through the following 11 methods: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36"/>
          <p:cNvSpPr txBox="1">
            <a:spLocks noGrp="1"/>
          </p:cNvSpPr>
          <p:nvPr>
            <p:ph type="body" idx="2"/>
          </p:nvPr>
        </p:nvSpPr>
        <p:spPr>
          <a:xfrm>
            <a:off x="5174225" y="952175"/>
            <a:ext cx="3374400" cy="36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/>
              <a:t>SDRs using ZoomInfo Sourced Data and ConnectandSell Power Dialer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/>
              <a:t>Email Campaigns through HubSpot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/>
              <a:t>Sales Sequence Emails in HubSpot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/>
              <a:t>Voicemail Drops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/>
              <a:t>Text Campaigns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/>
              <a:t>AI Dialer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/>
              <a:t>Webinar Attendees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/>
              <a:t>Social Media Posts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/>
              <a:t>Customer Referrals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/>
              <a:t>Partner Referrals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/>
              <a:t>Online Advertisement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Lead Gen with SDRs, Automated Enriched Lists, and Power </a:t>
            </a:r>
            <a:r>
              <a:rPr lang="en-GB" dirty="0" err="1"/>
              <a:t>Dialers</a:t>
            </a:r>
            <a:endParaRPr dirty="0"/>
          </a:p>
        </p:txBody>
      </p:sp>
      <p:sp>
        <p:nvSpPr>
          <p:cNvPr id="430" name="Google Shape;430;p37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The Power of Dedicated Reps and Automation</a:t>
            </a:r>
            <a:endParaRPr dirty="0"/>
          </a:p>
        </p:txBody>
      </p:sp>
      <p:sp>
        <p:nvSpPr>
          <p:cNvPr id="431" name="Google Shape;431;p37"/>
          <p:cNvSpPr txBox="1">
            <a:spLocks noGrp="1"/>
          </p:cNvSpPr>
          <p:nvPr>
            <p:ph type="body" idx="2"/>
          </p:nvPr>
        </p:nvSpPr>
        <p:spPr>
          <a:xfrm>
            <a:off x="5218175" y="1124854"/>
            <a:ext cx="3374400" cy="31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 dirty="0"/>
              <a:t>How much time each week do your reps spend cold calling on the phone?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 dirty="0"/>
              <a:t>How many meetings do your reps conduct each week?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 dirty="0"/>
              <a:t>Is your list building automated?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 dirty="0"/>
              <a:t>Do your lists feed directly into an auto-</a:t>
            </a:r>
            <a:r>
              <a:rPr lang="en-GB" dirty="0" err="1"/>
              <a:t>dialer</a:t>
            </a:r>
            <a:r>
              <a:rPr lang="en-GB" dirty="0"/>
              <a:t>?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 dirty="0"/>
              <a:t>Do your reps have any direct interaction with prospects prior to meetings?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4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Cost per Meeting</a:t>
            </a:r>
            <a:endParaRPr/>
          </a:p>
        </p:txBody>
      </p:sp>
      <p:sp>
        <p:nvSpPr>
          <p:cNvPr id="409" name="Google Shape;409;p34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Calculating ROI</a:t>
            </a:r>
            <a:endParaRPr/>
          </a:p>
        </p:txBody>
      </p:sp>
      <p:sp>
        <p:nvSpPr>
          <p:cNvPr id="410" name="Google Shape;410;p34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/>
              <a:t>Do you know what your current cost per meeting is?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/>
              <a:t>If you were to increase your cost per meeting by 22% to get an 88% ROI by the end of 2024 through systemization, optimization, and automation would you do it?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8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Accelerated Outbound Motion</a:t>
            </a:r>
            <a:endParaRPr/>
          </a:p>
        </p:txBody>
      </p:sp>
      <p:sp>
        <p:nvSpPr>
          <p:cNvPr id="437" name="Google Shape;437;p38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115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power of leveraging focused roles, automation, enriched data, and best-in-class technologies.</a:t>
            </a:r>
            <a:endParaRPr/>
          </a:p>
        </p:txBody>
      </p:sp>
      <p:sp>
        <p:nvSpPr>
          <p:cNvPr id="438" name="Google Shape;438;p38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SDRs = Lower Cost per Meeting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Predictive Dialer, Such as ConnectandSell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Coordinated, segmented, and automated call, email, and social media campaigns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Integrated technologies for accurately tracking and updating information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39"/>
          <p:cNvGrpSpPr/>
          <p:nvPr/>
        </p:nvGrpSpPr>
        <p:grpSpPr>
          <a:xfrm>
            <a:off x="4808872" y="1129182"/>
            <a:ext cx="2822407" cy="2973828"/>
            <a:chOff x="5632317" y="1189775"/>
            <a:chExt cx="3305700" cy="3483050"/>
          </a:xfrm>
        </p:grpSpPr>
        <p:sp>
          <p:nvSpPr>
            <p:cNvPr id="444" name="Google Shape;444;p39"/>
            <p:cNvSpPr/>
            <p:nvPr/>
          </p:nvSpPr>
          <p:spPr>
            <a:xfrm>
              <a:off x="5632317" y="1189775"/>
              <a:ext cx="3305700" cy="669000"/>
            </a:xfrm>
            <a:prstGeom prst="chevron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chemeClr val="lt1"/>
                  </a:solidFill>
                  <a:latin typeface="Lexend"/>
                  <a:ea typeface="Lexend"/>
                  <a:cs typeface="Lexend"/>
                  <a:sym typeface="Lexend"/>
                </a:rPr>
                <a:t>Automated Outreach</a:t>
              </a:r>
              <a:endParaRPr sz="1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45" name="Google Shape;445;p39"/>
            <p:cNvSpPr txBox="1"/>
            <p:nvPr/>
          </p:nvSpPr>
          <p:spPr>
            <a:xfrm>
              <a:off x="6167063" y="2057125"/>
              <a:ext cx="22362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chemeClr val="accent1"/>
                  </a:solidFill>
                  <a:latin typeface="Lexend"/>
                  <a:ea typeface="Lexend"/>
                  <a:cs typeface="Lexend"/>
                  <a:sym typeface="Lexend"/>
                </a:rPr>
                <a:t>Lists are loaded into the power dialer for SDR campaigns. Meetings are booked and scheduled for sales reps. </a:t>
              </a:r>
              <a:endParaRPr sz="1000">
                <a:solidFill>
                  <a:schemeClr val="accent1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accent1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chemeClr val="accent1"/>
                  </a:solidFill>
                  <a:latin typeface="Lexend"/>
                  <a:ea typeface="Lexend"/>
                  <a:cs typeface="Lexend"/>
                  <a:sym typeface="Lexend"/>
                </a:rPr>
                <a:t>Automated meeting reminders are sent out.</a:t>
              </a:r>
              <a:endParaRPr sz="1000">
                <a:solidFill>
                  <a:schemeClr val="accent1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accent1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chemeClr val="accent1"/>
                  </a:solidFill>
                  <a:latin typeface="Lexend"/>
                  <a:ea typeface="Lexend"/>
                  <a:cs typeface="Lexend"/>
                  <a:sym typeface="Lexend"/>
                </a:rPr>
                <a:t>Email campaigns warming up lists and based on call outcomes are automated.</a:t>
              </a:r>
              <a:endParaRPr sz="1000">
                <a:solidFill>
                  <a:schemeClr val="accent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446" name="Google Shape;446;p39"/>
          <p:cNvGrpSpPr/>
          <p:nvPr/>
        </p:nvGrpSpPr>
        <p:grpSpPr>
          <a:xfrm>
            <a:off x="0" y="1129269"/>
            <a:ext cx="3028343" cy="2973645"/>
            <a:chOff x="0" y="1189989"/>
            <a:chExt cx="3546900" cy="3482836"/>
          </a:xfrm>
        </p:grpSpPr>
        <p:sp>
          <p:nvSpPr>
            <p:cNvPr id="447" name="Google Shape;447;p39"/>
            <p:cNvSpPr/>
            <p:nvPr/>
          </p:nvSpPr>
          <p:spPr>
            <a:xfrm>
              <a:off x="0" y="1189989"/>
              <a:ext cx="3546900" cy="669000"/>
            </a:xfrm>
            <a:prstGeom prst="homePlat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chemeClr val="lt1"/>
                  </a:solidFill>
                  <a:latin typeface="Lexend"/>
                  <a:ea typeface="Lexend"/>
                  <a:cs typeface="Lexend"/>
                  <a:sym typeface="Lexend"/>
                </a:rPr>
                <a:t>Automated Enrichment	</a:t>
              </a:r>
              <a:endParaRPr sz="1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48" name="Google Shape;448;p39"/>
            <p:cNvSpPr txBox="1"/>
            <p:nvPr/>
          </p:nvSpPr>
          <p:spPr>
            <a:xfrm>
              <a:off x="655361" y="2057125"/>
              <a:ext cx="22362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chemeClr val="accent1"/>
                  </a:solidFill>
                  <a:latin typeface="Lexend"/>
                  <a:ea typeface="Lexend"/>
                  <a:cs typeface="Lexend"/>
                  <a:sym typeface="Lexend"/>
                </a:rPr>
                <a:t>Contacts are identified and enriched in </a:t>
              </a:r>
              <a:r>
                <a:rPr lang="en-GB" sz="1000" b="1">
                  <a:solidFill>
                    <a:schemeClr val="accent1"/>
                  </a:solidFill>
                  <a:latin typeface="Lexend"/>
                  <a:ea typeface="Lexend"/>
                  <a:cs typeface="Lexend"/>
                  <a:sym typeface="Lexend"/>
                </a:rPr>
                <a:t>ZoomInfo.</a:t>
              </a:r>
              <a:r>
                <a:rPr lang="en-GB" sz="1000">
                  <a:solidFill>
                    <a:schemeClr val="accent1"/>
                  </a:solidFill>
                  <a:latin typeface="Lexend"/>
                  <a:ea typeface="Lexend"/>
                  <a:cs typeface="Lexend"/>
                  <a:sym typeface="Lexend"/>
                </a:rPr>
                <a:t> Enriched leads are moved directly into HubSpot via workflows.</a:t>
              </a:r>
              <a:endParaRPr sz="1000">
                <a:solidFill>
                  <a:schemeClr val="accent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449" name="Google Shape;449;p39"/>
          <p:cNvGrpSpPr/>
          <p:nvPr/>
        </p:nvGrpSpPr>
        <p:grpSpPr>
          <a:xfrm>
            <a:off x="2493910" y="1129182"/>
            <a:ext cx="2822407" cy="2973828"/>
            <a:chOff x="2944204" y="1189775"/>
            <a:chExt cx="3305700" cy="3483050"/>
          </a:xfrm>
        </p:grpSpPr>
        <p:sp>
          <p:nvSpPr>
            <p:cNvPr id="450" name="Google Shape;450;p39"/>
            <p:cNvSpPr/>
            <p:nvPr/>
          </p:nvSpPr>
          <p:spPr>
            <a:xfrm>
              <a:off x="2944204" y="1189775"/>
              <a:ext cx="3305700" cy="669000"/>
            </a:xfrm>
            <a:prstGeom prst="chevron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chemeClr val="lt1"/>
                  </a:solidFill>
                  <a:latin typeface="Lexend"/>
                  <a:ea typeface="Lexend"/>
                  <a:cs typeface="Lexend"/>
                  <a:sym typeface="Lexend"/>
                </a:rPr>
                <a:t>Automated Lists</a:t>
              </a:r>
              <a:endParaRPr sz="1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51" name="Google Shape;451;p39"/>
            <p:cNvSpPr txBox="1"/>
            <p:nvPr/>
          </p:nvSpPr>
          <p:spPr>
            <a:xfrm>
              <a:off x="3478949" y="2057125"/>
              <a:ext cx="22362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chemeClr val="accent1"/>
                  </a:solidFill>
                  <a:latin typeface="Lexend"/>
                  <a:ea typeface="Lexend"/>
                  <a:cs typeface="Lexend"/>
                  <a:sym typeface="Lexend"/>
                </a:rPr>
                <a:t>Active lists are </a:t>
              </a:r>
              <a:r>
                <a:rPr lang="en-GB" sz="1000" b="1">
                  <a:solidFill>
                    <a:schemeClr val="accent1"/>
                  </a:solidFill>
                  <a:latin typeface="Lexend"/>
                  <a:ea typeface="Lexend"/>
                  <a:cs typeface="Lexend"/>
                  <a:sym typeface="Lexend"/>
                </a:rPr>
                <a:t>automatically </a:t>
              </a:r>
              <a:r>
                <a:rPr lang="en-GB" sz="1000">
                  <a:solidFill>
                    <a:schemeClr val="accent1"/>
                  </a:solidFill>
                  <a:latin typeface="Lexend"/>
                  <a:ea typeface="Lexend"/>
                  <a:cs typeface="Lexend"/>
                  <a:sym typeface="Lexend"/>
                </a:rPr>
                <a:t>updated as contacts meeting list criteria are added to the system.</a:t>
              </a:r>
              <a:endParaRPr sz="1000">
                <a:solidFill>
                  <a:schemeClr val="accent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0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Essential Elements for Lead Gen Success</a:t>
            </a:r>
            <a:endParaRPr/>
          </a:p>
        </p:txBody>
      </p:sp>
      <p:sp>
        <p:nvSpPr>
          <p:cNvPr id="457" name="Google Shape;457;p40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Four Factors to Evaluate</a:t>
            </a:r>
            <a:endParaRPr/>
          </a:p>
        </p:txBody>
      </p:sp>
      <p:sp>
        <p:nvSpPr>
          <p:cNvPr id="458" name="Google Shape;458;p40"/>
          <p:cNvSpPr txBox="1">
            <a:spLocks noGrp="1"/>
          </p:cNvSpPr>
          <p:nvPr>
            <p:ph type="body" idx="2"/>
          </p:nvPr>
        </p:nvSpPr>
        <p:spPr>
          <a:xfrm>
            <a:off x="5144900" y="1318650"/>
            <a:ext cx="3374400" cy="36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b="1"/>
              <a:t>Target </a:t>
            </a:r>
            <a:endParaRPr b="1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ICP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Buyer Persona</a:t>
            </a:r>
            <a:br>
              <a:rPr lang="en-GB"/>
            </a:b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b="1"/>
              <a:t>List</a:t>
            </a:r>
            <a:endParaRPr b="1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Segmentation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Contact Information (Mobile, Direct Phone, Email)</a:t>
            </a:r>
            <a:br>
              <a:rPr lang="en-GB"/>
            </a:b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b="1"/>
              <a:t>Message</a:t>
            </a:r>
            <a:endParaRPr b="1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Script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Content (Email, Ad, Social Post)</a:t>
            </a:r>
            <a:br>
              <a:rPr lang="en-GB"/>
            </a:b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b="1"/>
              <a:t>Delivery</a:t>
            </a:r>
            <a:endParaRPr b="1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Rep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Format</a:t>
            </a:r>
            <a:endParaRPr/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0"/>
          <p:cNvSpPr txBox="1">
            <a:spLocks noGrp="1"/>
          </p:cNvSpPr>
          <p:nvPr>
            <p:ph type="subTitle" idx="4294967295"/>
          </p:nvPr>
        </p:nvSpPr>
        <p:spPr>
          <a:xfrm>
            <a:off x="721225" y="1388392"/>
            <a:ext cx="3361500" cy="2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800"/>
              <a:t>MEET OUR CEO &amp; FOUNDER</a:t>
            </a:r>
            <a:endParaRPr sz="800"/>
          </a:p>
        </p:txBody>
      </p:sp>
      <p:sp>
        <p:nvSpPr>
          <p:cNvPr id="287" name="Google Shape;287;p20"/>
          <p:cNvSpPr txBox="1">
            <a:spLocks noGrp="1"/>
          </p:cNvSpPr>
          <p:nvPr>
            <p:ph type="title"/>
          </p:nvPr>
        </p:nvSpPr>
        <p:spPr>
          <a:xfrm>
            <a:off x="721225" y="1657475"/>
            <a:ext cx="3300900" cy="5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Shawn Peterson</a:t>
            </a:r>
            <a:endParaRPr/>
          </a:p>
        </p:txBody>
      </p:sp>
      <p:sp>
        <p:nvSpPr>
          <p:cNvPr id="288" name="Google Shape;288;p20"/>
          <p:cNvSpPr txBox="1">
            <a:spLocks noGrp="1"/>
          </p:cNvSpPr>
          <p:nvPr>
            <p:ph type="body" idx="1"/>
          </p:nvPr>
        </p:nvSpPr>
        <p:spPr>
          <a:xfrm>
            <a:off x="721225" y="2288375"/>
            <a:ext cx="3610500" cy="22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Shawn Peterson is the CEO of Quantum Business Solutions, where he brings over a decade of executive-level experience in the technology services industry. A forward-thinking visionary, Shawn excels in driving high growth and superior performance through innovative strategies in sales, marketing, and client experience. His expertise extends to leveraging cutting-edge technologies, including automation, AI, and comprehensive tech stack integration, to enhance operational efficiency and financial performance. </a:t>
            </a:r>
            <a:endParaRPr sz="1100"/>
          </a:p>
        </p:txBody>
      </p:sp>
      <p:pic>
        <p:nvPicPr>
          <p:cNvPr id="289" name="Google Shape;28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8450" y="1571601"/>
            <a:ext cx="2881500" cy="2873400"/>
          </a:xfrm>
          <a:prstGeom prst="roundRect">
            <a:avLst>
              <a:gd name="adj" fmla="val 337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42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List Performance</a:t>
            </a:r>
            <a:endParaRPr/>
          </a:p>
        </p:txBody>
      </p:sp>
      <p:sp>
        <p:nvSpPr>
          <p:cNvPr id="471" name="Google Shape;471;p42"/>
          <p:cNvSpPr txBox="1">
            <a:spLocks noGrp="1"/>
          </p:cNvSpPr>
          <p:nvPr>
            <p:ph type="subTitle" idx="4294967295"/>
          </p:nvPr>
        </p:nvSpPr>
        <p:spPr>
          <a:xfrm>
            <a:off x="4153975" y="115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b="1"/>
              <a:t>Is the criteria right?</a:t>
            </a:r>
            <a:endParaRPr b="1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b="1"/>
              <a:t>Is it time for a new list?</a:t>
            </a:r>
            <a:endParaRPr b="1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/>
          </a:p>
        </p:txBody>
      </p:sp>
      <p:sp>
        <p:nvSpPr>
          <p:cNvPr id="472" name="Google Shape;472;p42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 sz="1200"/>
              <a:t>Conversion Rate:</a:t>
            </a:r>
            <a:endParaRPr sz="1200"/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-GB" sz="1000"/>
              <a:t>Over 6%     Pass</a:t>
            </a:r>
            <a:endParaRPr sz="1000"/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-GB" sz="1000"/>
              <a:t>4% - 6%     Neutral</a:t>
            </a:r>
            <a:endParaRPr sz="1000"/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-GB" sz="1000"/>
              <a:t>Under 4%    Fail</a:t>
            </a:r>
            <a:br>
              <a:rPr lang="en-GB" sz="1000"/>
            </a:br>
            <a:endParaRPr sz="10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 sz="1200"/>
              <a:t>Meeting No Show Rate:</a:t>
            </a:r>
            <a:endParaRPr sz="1200"/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-GB" sz="1000"/>
              <a:t>65% +       Pass</a:t>
            </a:r>
            <a:endParaRPr sz="1000"/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-GB" sz="1000"/>
              <a:t>50 - 59%      Neutral</a:t>
            </a:r>
            <a:endParaRPr sz="1000"/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-GB" sz="1000"/>
              <a:t>Under 50%   Fail</a:t>
            </a:r>
            <a:br>
              <a:rPr lang="en-GB" sz="1000"/>
            </a:br>
            <a:endParaRPr sz="10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 sz="1200"/>
              <a:t>D2C:  Dial to Contact:</a:t>
            </a:r>
            <a:endParaRPr sz="1200"/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-GB" sz="1000"/>
              <a:t>1 - 10      Pass</a:t>
            </a:r>
            <a:endParaRPr sz="1000"/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-GB" sz="1000"/>
              <a:t>11 - 20     Neutral</a:t>
            </a:r>
            <a:endParaRPr sz="1000"/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-GB" sz="1000"/>
              <a:t>Over 20    Fail</a:t>
            </a:r>
            <a:endParaRPr sz="10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200"/>
          </a:p>
        </p:txBody>
      </p:sp>
      <p:sp>
        <p:nvSpPr>
          <p:cNvPr id="473" name="Google Shape;473;p42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 sz="1200"/>
              <a:t>D2M:  Dial to Meeting:</a:t>
            </a:r>
            <a:endParaRPr sz="1200"/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-GB" sz="1000"/>
              <a:t> &gt; 400       Pass</a:t>
            </a:r>
            <a:endParaRPr sz="1000"/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-GB" sz="1000"/>
              <a:t> 400 - 700    Neutral</a:t>
            </a:r>
            <a:endParaRPr sz="1000"/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-GB" sz="1000"/>
              <a:t> Over 700    Fail</a:t>
            </a:r>
            <a:br>
              <a:rPr lang="en-GB" sz="1000"/>
            </a:br>
            <a:endParaRPr sz="10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 sz="1200"/>
              <a:t>Meetings per Hour:</a:t>
            </a:r>
            <a:endParaRPr sz="1200"/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-GB" sz="1000"/>
              <a:t> GT  0.41      Pass</a:t>
            </a:r>
            <a:endParaRPr sz="1000"/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-GB" sz="1000"/>
              <a:t> 0.25 - 0.40    Neutral</a:t>
            </a:r>
            <a:endParaRPr sz="1000"/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-GB" sz="1000"/>
              <a:t> Under 0.25      Fail</a:t>
            </a:r>
            <a:br>
              <a:rPr lang="en-GB" sz="1000"/>
            </a:br>
            <a:endParaRPr sz="10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 sz="1200"/>
              <a:t>Disposition Outcomes:</a:t>
            </a:r>
            <a:endParaRPr sz="1200"/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-GB" sz="1000"/>
              <a:t> No Show:  never exceed 5%</a:t>
            </a:r>
            <a:endParaRPr sz="1000"/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-GB" sz="1000"/>
              <a:t> Disqualified: never exceed 5%</a:t>
            </a:r>
            <a:endParaRPr sz="1000"/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-GB" sz="1000"/>
              <a:t> Quick Hang-up: never exceed 10%</a:t>
            </a:r>
            <a:endParaRPr sz="1000"/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-GB" sz="1000"/>
              <a:t> No Pitch: never exceed 10%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44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Message: Screenplay</a:t>
            </a:r>
            <a:endParaRPr/>
          </a:p>
        </p:txBody>
      </p:sp>
      <p:sp>
        <p:nvSpPr>
          <p:cNvPr id="486" name="Google Shape;486;p44"/>
          <p:cNvSpPr txBox="1">
            <a:spLocks noGrp="1"/>
          </p:cNvSpPr>
          <p:nvPr>
            <p:ph type="subTitle" idx="1"/>
          </p:nvPr>
        </p:nvSpPr>
        <p:spPr>
          <a:xfrm>
            <a:off x="730000" y="280057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Cold Call Scripts and Monitoring Success</a:t>
            </a:r>
            <a:endParaRPr/>
          </a:p>
        </p:txBody>
      </p:sp>
      <p:sp>
        <p:nvSpPr>
          <p:cNvPr id="487" name="Google Shape;487;p44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Sales and marketing alignment</a:t>
            </a: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Consistency</a:t>
            </a: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The Art of the Cold Call</a:t>
            </a:r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Results</a:t>
            </a:r>
            <a:endParaRPr dirty="0"/>
          </a:p>
          <a:p>
            <a:pPr marL="91440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 dirty="0"/>
              <a:t># of Meetings Booked per Hour</a:t>
            </a:r>
            <a:endParaRPr dirty="0"/>
          </a:p>
          <a:p>
            <a:pPr marL="91440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 dirty="0"/>
              <a:t>Goal = .5</a:t>
            </a:r>
            <a:endParaRPr dirty="0"/>
          </a:p>
          <a:p>
            <a:pPr marL="0" lvl="0" indent="0" algn="l" rtl="0">
              <a:lnSpc>
                <a:spcPct val="2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45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Rep Performance</a:t>
            </a:r>
            <a:endParaRPr/>
          </a:p>
        </p:txBody>
      </p:sp>
      <p:sp>
        <p:nvSpPr>
          <p:cNvPr id="493" name="Google Shape;493;p45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Tools, Training, Practice, Q/A, and Coaching</a:t>
            </a:r>
            <a:endParaRPr/>
          </a:p>
        </p:txBody>
      </p:sp>
      <p:sp>
        <p:nvSpPr>
          <p:cNvPr id="494" name="Google Shape;494;p45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/>
              <a:t>How often do you practice cold calling with your team?</a:t>
            </a:r>
            <a:endParaRPr/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/>
              <a:t>Do you have established scripts?</a:t>
            </a:r>
            <a:endParaRPr/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/>
              <a:t>Do you listen to live interactions?</a:t>
            </a:r>
            <a:endParaRPr/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/>
              <a:t>Do you listen to call recordings?</a:t>
            </a:r>
            <a:endParaRPr/>
          </a:p>
          <a:p>
            <a:pPr marL="457200" lvl="0" indent="-3111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/>
              <a:t>Do you have a scorecard?</a:t>
            </a:r>
            <a:endParaRPr/>
          </a:p>
          <a:p>
            <a:pPr marL="0" lvl="0" indent="0" algn="l" rtl="0">
              <a:lnSpc>
                <a:spcPct val="2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4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Live Demos	</a:t>
            </a:r>
            <a:endParaRPr/>
          </a:p>
        </p:txBody>
      </p:sp>
      <p:sp>
        <p:nvSpPr>
          <p:cNvPr id="506" name="Google Shape;506;p47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/>
              <a:t>The Power Dialer In Action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/>
              <a:t>The AI SDR</a:t>
            </a:r>
            <a:endParaRPr/>
          </a:p>
        </p:txBody>
      </p:sp>
      <p:sp>
        <p:nvSpPr>
          <p:cNvPr id="507" name="Google Shape;507;p47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ConnectandSell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Air.Ai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48"/>
          <p:cNvSpPr txBox="1">
            <a:spLocks noGrp="1"/>
          </p:cNvSpPr>
          <p:nvPr>
            <p:ph type="title"/>
          </p:nvPr>
        </p:nvSpPr>
        <p:spPr>
          <a:xfrm>
            <a:off x="729450" y="2056375"/>
            <a:ext cx="8287500" cy="6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#3 Nurture</a:t>
            </a:r>
            <a:endParaRPr/>
          </a:p>
        </p:txBody>
      </p:sp>
      <p:sp>
        <p:nvSpPr>
          <p:cNvPr id="513" name="Google Shape;513;p48"/>
          <p:cNvSpPr txBox="1">
            <a:spLocks noGrp="1"/>
          </p:cNvSpPr>
          <p:nvPr>
            <p:ph type="subTitle" idx="1"/>
          </p:nvPr>
        </p:nvSpPr>
        <p:spPr>
          <a:xfrm>
            <a:off x="729627" y="2849275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Business Development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53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Right Message</a:t>
            </a:r>
            <a:br>
              <a:rPr lang="en-GB" dirty="0"/>
            </a:br>
            <a:r>
              <a:rPr lang="en-GB" dirty="0"/>
              <a:t>Right Time</a:t>
            </a:r>
            <a:br>
              <a:rPr lang="en-GB" dirty="0"/>
            </a:br>
            <a:r>
              <a:rPr lang="en-GB" dirty="0"/>
              <a:t>Right Audience</a:t>
            </a:r>
            <a:endParaRPr dirty="0"/>
          </a:p>
        </p:txBody>
      </p:sp>
      <p:sp>
        <p:nvSpPr>
          <p:cNvPr id="543" name="Google Shape;543;p53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Buyer’s Journey</a:t>
            </a:r>
            <a:endParaRPr dirty="0"/>
          </a:p>
        </p:txBody>
      </p:sp>
      <p:sp>
        <p:nvSpPr>
          <p:cNvPr id="544" name="Google Shape;544;p53"/>
          <p:cNvSpPr txBox="1">
            <a:spLocks noGrp="1"/>
          </p:cNvSpPr>
          <p:nvPr>
            <p:ph type="body" idx="2"/>
          </p:nvPr>
        </p:nvSpPr>
        <p:spPr>
          <a:xfrm>
            <a:off x="5174225" y="715425"/>
            <a:ext cx="3374400" cy="44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46050" lvl="0" indent="0" algn="l" rtl="0">
              <a:spcBef>
                <a:spcPts val="0"/>
              </a:spcBef>
              <a:spcAft>
                <a:spcPts val="0"/>
              </a:spcAft>
              <a:buSzPts val="1300"/>
              <a:buNone/>
            </a:pPr>
            <a:endParaRPr lang="en-US"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 b="1" dirty="0"/>
              <a:t>Target: </a:t>
            </a:r>
            <a:r>
              <a:rPr lang="en-US" dirty="0"/>
              <a:t>Awareness</a:t>
            </a:r>
          </a:p>
          <a:p>
            <a:pPr marL="146050" lvl="0" indent="0" algn="l" rtl="0">
              <a:spcBef>
                <a:spcPts val="0"/>
              </a:spcBef>
              <a:spcAft>
                <a:spcPts val="0"/>
              </a:spcAft>
              <a:buSzPts val="1300"/>
              <a:buNone/>
            </a:pPr>
            <a:endParaRPr lang="en-US"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 b="1" dirty="0"/>
              <a:t>Attract: </a:t>
            </a:r>
            <a:r>
              <a:rPr lang="en-US" dirty="0"/>
              <a:t>Consideration</a:t>
            </a:r>
          </a:p>
          <a:p>
            <a:pPr marL="146050" lvl="0" indent="0" algn="l" rtl="0">
              <a:spcBef>
                <a:spcPts val="0"/>
              </a:spcBef>
              <a:spcAft>
                <a:spcPts val="0"/>
              </a:spcAft>
              <a:buSzPts val="1300"/>
              <a:buNone/>
            </a:pPr>
            <a:endParaRPr lang="en-US"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 b="1" dirty="0"/>
              <a:t>Nurture: </a:t>
            </a:r>
            <a:r>
              <a:rPr lang="en-US" dirty="0"/>
              <a:t>Decision </a:t>
            </a:r>
          </a:p>
          <a:p>
            <a:pPr marL="146050" lvl="0" indent="0" algn="l" rtl="0">
              <a:spcBef>
                <a:spcPts val="0"/>
              </a:spcBef>
              <a:spcAft>
                <a:spcPts val="0"/>
              </a:spcAft>
              <a:buSzPts val="1300"/>
              <a:buNone/>
            </a:pPr>
            <a:endParaRPr lang="en-US"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 b="1" dirty="0"/>
              <a:t>Convert: </a:t>
            </a:r>
            <a:r>
              <a:rPr lang="en-US" dirty="0"/>
              <a:t>Conversion</a:t>
            </a:r>
          </a:p>
          <a:p>
            <a:pPr marL="146050" lvl="0" indent="0" algn="l" rtl="0">
              <a:spcBef>
                <a:spcPts val="0"/>
              </a:spcBef>
              <a:spcAft>
                <a:spcPts val="0"/>
              </a:spcAft>
              <a:buSzPts val="1300"/>
              <a:buNone/>
            </a:pPr>
            <a:endParaRPr lang="en-US"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 b="1" dirty="0"/>
              <a:t>WOW: </a:t>
            </a:r>
            <a:r>
              <a:rPr lang="en-US" dirty="0"/>
              <a:t>Execution</a:t>
            </a:r>
          </a:p>
          <a:p>
            <a:pPr marL="146050" lvl="0" indent="0" algn="l" rtl="0">
              <a:spcBef>
                <a:spcPts val="0"/>
              </a:spcBef>
              <a:spcAft>
                <a:spcPts val="0"/>
              </a:spcAft>
              <a:buSzPts val="1300"/>
              <a:buNone/>
            </a:pPr>
            <a:endParaRPr dirty="0"/>
          </a:p>
          <a:p>
            <a:pPr marL="9144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9144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11150" algn="l" rtl="0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96274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2175" y="420075"/>
            <a:ext cx="4632675" cy="457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53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Lists for Business Development</a:t>
            </a:r>
            <a:endParaRPr/>
          </a:p>
        </p:txBody>
      </p:sp>
      <p:sp>
        <p:nvSpPr>
          <p:cNvPr id="543" name="Google Shape;543;p53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Opportunities to Connect with High Priority Leads</a:t>
            </a:r>
            <a:endParaRPr dirty="0"/>
          </a:p>
        </p:txBody>
      </p:sp>
      <p:sp>
        <p:nvSpPr>
          <p:cNvPr id="544" name="Google Shape;544;p53"/>
          <p:cNvSpPr txBox="1">
            <a:spLocks noGrp="1"/>
          </p:cNvSpPr>
          <p:nvPr>
            <p:ph type="body" idx="2"/>
          </p:nvPr>
        </p:nvSpPr>
        <p:spPr>
          <a:xfrm>
            <a:off x="5174225" y="715425"/>
            <a:ext cx="3374400" cy="44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Account Size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Contract Renewal Date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Lead Score Bumps Up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Lifecycle Stage Change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Pipeline Stage Change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Contact Change at Company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Call Outcomes</a:t>
            </a:r>
            <a:endParaRPr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 dirty="0"/>
              <a:t>Requests more information</a:t>
            </a:r>
            <a:endParaRPr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 dirty="0"/>
              <a:t>Requests follow-up</a:t>
            </a:r>
            <a:endParaRPr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 dirty="0"/>
              <a:t>Busy, call back later</a:t>
            </a:r>
            <a:endParaRPr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 dirty="0"/>
              <a:t>Not the decision-maker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Booked Meeting</a:t>
            </a:r>
            <a:endParaRPr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 dirty="0"/>
              <a:t>Meeting reminders</a:t>
            </a:r>
            <a:endParaRPr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 dirty="0"/>
              <a:t>Meeting follow-up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Registered for Event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Attended Event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List Hygiene</a:t>
            </a:r>
            <a:endParaRPr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 dirty="0"/>
              <a:t>Wrong contact information</a:t>
            </a:r>
            <a:endParaRPr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 dirty="0"/>
              <a:t>Asked not to contact</a:t>
            </a:r>
            <a:endParaRPr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 dirty="0"/>
              <a:t>Not a fit</a:t>
            </a:r>
            <a:endParaRPr dirty="0"/>
          </a:p>
          <a:p>
            <a:pPr marL="9144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9144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11150" algn="l" rtl="0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endParaRPr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52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Trigger Events &amp; Automation</a:t>
            </a:r>
            <a:endParaRPr/>
          </a:p>
        </p:txBody>
      </p:sp>
      <p:sp>
        <p:nvSpPr>
          <p:cNvPr id="536" name="Google Shape;536;p52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7 Workflows to Implement Today Based on Trigger Events</a:t>
            </a:r>
            <a:endParaRPr/>
          </a:p>
        </p:txBody>
      </p:sp>
      <p:sp>
        <p:nvSpPr>
          <p:cNvPr id="537" name="Google Shape;537;p52"/>
          <p:cNvSpPr txBox="1">
            <a:spLocks noGrp="1"/>
          </p:cNvSpPr>
          <p:nvPr>
            <p:ph type="body" idx="2"/>
          </p:nvPr>
        </p:nvSpPr>
        <p:spPr>
          <a:xfrm>
            <a:off x="5174225" y="12109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SzPts val="1400"/>
              <a:buAutoNum type="arabicPeriod"/>
            </a:pPr>
            <a:r>
              <a:rPr lang="en-GB" sz="1400"/>
              <a:t>Call Outcome Trigger</a:t>
            </a:r>
            <a:endParaRPr sz="1400"/>
          </a:p>
          <a:p>
            <a:pPr marL="45720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 sz="1400"/>
              <a:t>Deal Stage Change Trigger</a:t>
            </a:r>
            <a:endParaRPr sz="1400"/>
          </a:p>
          <a:p>
            <a:pPr marL="45720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 sz="1400"/>
              <a:t>Lead Status Change Trigger</a:t>
            </a:r>
            <a:endParaRPr sz="1400"/>
          </a:p>
          <a:p>
            <a:pPr marL="45720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 sz="1400"/>
              <a:t>List Enrollment Trigger</a:t>
            </a:r>
            <a:endParaRPr sz="1400"/>
          </a:p>
          <a:p>
            <a:pPr marL="45720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 sz="1400"/>
              <a:t>Engagement Level Trigger</a:t>
            </a:r>
            <a:endParaRPr sz="1400"/>
          </a:p>
          <a:p>
            <a:pPr marL="45720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 sz="1400"/>
              <a:t>Lead Score Trigger</a:t>
            </a:r>
            <a:endParaRPr sz="1400"/>
          </a:p>
          <a:p>
            <a:pPr marL="45720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 sz="1400"/>
              <a:t>Time Based Trigger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54"/>
          <p:cNvSpPr txBox="1">
            <a:spLocks noGrp="1"/>
          </p:cNvSpPr>
          <p:nvPr>
            <p:ph type="title"/>
          </p:nvPr>
        </p:nvSpPr>
        <p:spPr>
          <a:xfrm>
            <a:off x="729450" y="2056375"/>
            <a:ext cx="7211400" cy="7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#4 Convert</a:t>
            </a:r>
            <a:endParaRPr/>
          </a:p>
        </p:txBody>
      </p:sp>
      <p:sp>
        <p:nvSpPr>
          <p:cNvPr id="550" name="Google Shape;550;p54"/>
          <p:cNvSpPr txBox="1">
            <a:spLocks noGrp="1"/>
          </p:cNvSpPr>
          <p:nvPr>
            <p:ph type="subTitle" idx="1"/>
          </p:nvPr>
        </p:nvSpPr>
        <p:spPr>
          <a:xfrm>
            <a:off x="729627" y="2849275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Sales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21"/>
          <p:cNvPicPr preferRelativeResize="0"/>
          <p:nvPr/>
        </p:nvPicPr>
        <p:blipFill rotWithShape="1">
          <a:blip r:embed="rId3">
            <a:alphaModFix/>
          </a:blip>
          <a:srcRect t="42194" b="32007"/>
          <a:stretch/>
        </p:blipFill>
        <p:spPr>
          <a:xfrm>
            <a:off x="0" y="3835670"/>
            <a:ext cx="9144000" cy="1326897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1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About Quantum</a:t>
            </a:r>
            <a:endParaRPr/>
          </a:p>
        </p:txBody>
      </p:sp>
      <p:sp>
        <p:nvSpPr>
          <p:cNvPr id="296" name="Google Shape;296;p21"/>
          <p:cNvSpPr txBox="1">
            <a:spLocks noGrp="1"/>
          </p:cNvSpPr>
          <p:nvPr>
            <p:ph type="body" idx="1"/>
          </p:nvPr>
        </p:nvSpPr>
        <p:spPr>
          <a:xfrm>
            <a:off x="819800" y="2088575"/>
            <a:ext cx="7598400" cy="148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Quantum Business Solutions specializes in optimizing your sales and marketing strategies for success through:</a:t>
            </a:r>
            <a:endParaRPr b="1"/>
          </a:p>
          <a:p>
            <a:pPr marL="457200" lvl="0" indent="-311150" algn="l" rtl="0">
              <a:spcBef>
                <a:spcPts val="1600"/>
              </a:spcBef>
              <a:spcAft>
                <a:spcPts val="0"/>
              </a:spcAft>
              <a:buSzPts val="1300"/>
              <a:buChar char="➔"/>
            </a:pPr>
            <a:r>
              <a:rPr lang="en-GB"/>
              <a:t>Go-To-Market Strategy, Specifically Tailored for the Office Technology Industry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n-GB"/>
              <a:t>Sales Tech Integrations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➔"/>
            </a:pPr>
            <a:r>
              <a:rPr lang="en-GB"/>
              <a:t>Lead Generation Services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55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Pipeline Management</a:t>
            </a:r>
            <a:endParaRPr/>
          </a:p>
        </p:txBody>
      </p:sp>
      <p:sp>
        <p:nvSpPr>
          <p:cNvPr id="556" name="Google Shape;556;p55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Critical Components for a High-Performing Sales Pipeline</a:t>
            </a:r>
            <a:endParaRPr/>
          </a:p>
        </p:txBody>
      </p:sp>
      <p:sp>
        <p:nvSpPr>
          <p:cNvPr id="557" name="Google Shape;557;p55"/>
          <p:cNvSpPr txBox="1">
            <a:spLocks noGrp="1"/>
          </p:cNvSpPr>
          <p:nvPr>
            <p:ph type="body" idx="2"/>
          </p:nvPr>
        </p:nvSpPr>
        <p:spPr>
          <a:xfrm>
            <a:off x="5052825" y="1352625"/>
            <a:ext cx="34959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Customized Pipeline Stages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Automation: Workflows and Sequences Based on Stages and Activities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Lead Prioritization: Lead Scoring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Monitor Pipeline Health: Identify Bottlenecks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Maintain Clean Data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Schedule Regular Pipeline Reviews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Automated Dashboards and Analytics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56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Lists to Close More Deals</a:t>
            </a:r>
            <a:endParaRPr/>
          </a:p>
        </p:txBody>
      </p:sp>
      <p:sp>
        <p:nvSpPr>
          <p:cNvPr id="563" name="Google Shape;563;p56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List to Increase Conversion Rates</a:t>
            </a:r>
            <a:endParaRPr/>
          </a:p>
        </p:txBody>
      </p:sp>
      <p:sp>
        <p:nvSpPr>
          <p:cNvPr id="564" name="Google Shape;564;p56"/>
          <p:cNvSpPr txBox="1">
            <a:spLocks noGrp="1"/>
          </p:cNvSpPr>
          <p:nvPr>
            <p:ph type="body" idx="2"/>
          </p:nvPr>
        </p:nvSpPr>
        <p:spPr>
          <a:xfrm>
            <a:off x="5067950" y="838825"/>
            <a:ext cx="3909900" cy="39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 sz="1200"/>
              <a:t>Leads by Lead Source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 sz="1200"/>
              <a:t>Leads by Engagement Level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 sz="1200"/>
              <a:t>Leads by Contact Method Preference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 sz="1200"/>
              <a:t>Deals by Sales Stage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 sz="1200"/>
              <a:t>Deals by Deal Size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 sz="1200"/>
              <a:t>Deals by Close Date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 sz="1200"/>
              <a:t>Deals by Product/Service Offering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 sz="1200"/>
              <a:t>Deals by Lead Score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 sz="1200"/>
              <a:t>Deals by Engagement Level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 sz="1200"/>
              <a:t>Deals by Probability of Closing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 sz="1200"/>
              <a:t>Follow-Up and Post-Conversion Lists</a:t>
            </a:r>
            <a:endParaRPr sz="1200"/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-GB" sz="1000"/>
              <a:t>New Customers by Product/Service</a:t>
            </a:r>
            <a:endParaRPr sz="1000"/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-GB" sz="1000"/>
              <a:t>New Customers by Onboarding Stage</a:t>
            </a:r>
            <a:endParaRPr sz="1000"/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-GB" sz="1000"/>
              <a:t>Customers for Upsell/Cross-Sell Opportunities</a:t>
            </a:r>
            <a:endParaRPr sz="1000"/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-GB" sz="1000"/>
              <a:t>Customers for Referral Programs</a:t>
            </a:r>
            <a:endParaRPr sz="10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2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57"/>
          <p:cNvSpPr txBox="1">
            <a:spLocks noGrp="1"/>
          </p:cNvSpPr>
          <p:nvPr>
            <p:ph type="title"/>
          </p:nvPr>
        </p:nvSpPr>
        <p:spPr>
          <a:xfrm>
            <a:off x="729450" y="2056375"/>
            <a:ext cx="7211400" cy="7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#5 WOW</a:t>
            </a:r>
            <a:endParaRPr/>
          </a:p>
        </p:txBody>
      </p:sp>
      <p:sp>
        <p:nvSpPr>
          <p:cNvPr id="570" name="Google Shape;570;p57"/>
          <p:cNvSpPr txBox="1">
            <a:spLocks noGrp="1"/>
          </p:cNvSpPr>
          <p:nvPr>
            <p:ph type="subTitle" idx="1"/>
          </p:nvPr>
        </p:nvSpPr>
        <p:spPr>
          <a:xfrm>
            <a:off x="729627" y="2849275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Client Success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Retention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58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Client Retention</a:t>
            </a:r>
            <a:endParaRPr/>
          </a:p>
        </p:txBody>
      </p:sp>
      <p:sp>
        <p:nvSpPr>
          <p:cNvPr id="576" name="Google Shape;576;p58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/>
              <a:t>Reduce Churn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/>
              <a:t>Leverage Happy Customers</a:t>
            </a:r>
            <a:endParaRPr/>
          </a:p>
        </p:txBody>
      </p:sp>
      <p:sp>
        <p:nvSpPr>
          <p:cNvPr id="577" name="Google Shape;577;p58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Develop robust systems and processes to keep clients satisfied, loyal to your brand, open to upsell and cross-sell opportunities, and enthusiastic about providing referrals.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5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QBR Automation &amp; Systemization</a:t>
            </a:r>
            <a:endParaRPr/>
          </a:p>
        </p:txBody>
      </p:sp>
      <p:sp>
        <p:nvSpPr>
          <p:cNvPr id="583" name="Google Shape;583;p59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Make Customer Information Actionable</a:t>
            </a:r>
            <a:endParaRPr/>
          </a:p>
        </p:txBody>
      </p:sp>
      <p:sp>
        <p:nvSpPr>
          <p:cNvPr id="584" name="Google Shape;584;p59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/>
              <a:t>Do you have a systematized QBR process?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/>
              <a:t>Does everyone ask for the same data in a QBR?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/>
              <a:t>Where is the information collected in the QBR stored?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/>
              <a:t>How is the data collected in a QBR leveraged for retention, cross-sell, and upsell?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60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Client Success Strategies for Existing Customers</a:t>
            </a:r>
            <a:endParaRPr/>
          </a:p>
        </p:txBody>
      </p:sp>
      <p:sp>
        <p:nvSpPr>
          <p:cNvPr id="590" name="Google Shape;590;p60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Tailored Approaches to Nurture, Engage, and Grow Your Customer Relationships</a:t>
            </a:r>
            <a:endParaRPr/>
          </a:p>
        </p:txBody>
      </p:sp>
      <p:sp>
        <p:nvSpPr>
          <p:cNvPr id="591" name="Google Shape;591;p60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Ongoing nurture campaigns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Automated gifting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Educational resources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NPS Score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Surveys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Product Usage and Adoption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Support and Service Interaction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Customer Advocacy and Referral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Community and Engagement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61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Free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Resources: </a:t>
            </a:r>
            <a:endParaRPr/>
          </a:p>
        </p:txBody>
      </p:sp>
      <p:sp>
        <p:nvSpPr>
          <p:cNvPr id="597" name="Google Shape;597;p61"/>
          <p:cNvSpPr txBox="1">
            <a:spLocks noGrp="1"/>
          </p:cNvSpPr>
          <p:nvPr>
            <p:ph type="subTitle" idx="4294967295"/>
          </p:nvPr>
        </p:nvSpPr>
        <p:spPr>
          <a:xfrm>
            <a:off x="729627" y="2849275"/>
            <a:ext cx="2845200" cy="10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>
                <a:solidFill>
                  <a:schemeClr val="lt1"/>
                </a:solidFill>
              </a:rPr>
              <a:t>Use your phone’s camera to get free resources from the event.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598" name="Google Shape;598;p61"/>
          <p:cNvGrpSpPr/>
          <p:nvPr/>
        </p:nvGrpSpPr>
        <p:grpSpPr>
          <a:xfrm>
            <a:off x="6078600" y="802434"/>
            <a:ext cx="3172146" cy="3156040"/>
            <a:chOff x="7871398" y="3272153"/>
            <a:chExt cx="1299900" cy="1293300"/>
          </a:xfrm>
        </p:grpSpPr>
        <p:sp>
          <p:nvSpPr>
            <p:cNvPr id="599" name="Google Shape;599;p61"/>
            <p:cNvSpPr/>
            <p:nvPr/>
          </p:nvSpPr>
          <p:spPr>
            <a:xfrm rot="-5400000">
              <a:off x="7890452" y="3311903"/>
              <a:ext cx="1293300" cy="12138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pic>
          <p:nvPicPr>
            <p:cNvPr id="600" name="Google Shape;600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124650" y="3515275"/>
              <a:ext cx="884450" cy="884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1" name="Google Shape;601;p61"/>
            <p:cNvSpPr txBox="1"/>
            <p:nvPr/>
          </p:nvSpPr>
          <p:spPr>
            <a:xfrm>
              <a:off x="7871398" y="3320012"/>
              <a:ext cx="1299900" cy="19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900" b="1" i="1">
                  <a:solidFill>
                    <a:schemeClr val="dk1"/>
                  </a:solidFill>
                  <a:latin typeface="Lexend"/>
                  <a:ea typeface="Lexend"/>
                  <a:cs typeface="Lexend"/>
                  <a:sym typeface="Lexend"/>
                </a:rPr>
                <a:t>Scan here</a:t>
              </a:r>
              <a:endParaRPr sz="1900" b="1" i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62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Things Quantum Can Help You With:</a:t>
            </a:r>
            <a:endParaRPr/>
          </a:p>
        </p:txBody>
      </p:sp>
      <p:sp>
        <p:nvSpPr>
          <p:cNvPr id="607" name="Google Shape;607;p62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8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 sz="1200"/>
              <a:t>Manual Processes</a:t>
            </a:r>
            <a:endParaRPr sz="1200"/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 sz="1200"/>
              <a:t>Lack of Automation or AI</a:t>
            </a:r>
            <a:endParaRPr sz="1200"/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 sz="1200"/>
              <a:t>Disparate Technology Solutions that Don't Integrate</a:t>
            </a:r>
            <a:endParaRPr sz="1200"/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 sz="1200"/>
              <a:t>Sales Reps Spending Time Doing Everything but Selling</a:t>
            </a:r>
            <a:endParaRPr sz="1200"/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 sz="1200"/>
              <a:t>Lack of Alignment Between Sales and Marketing</a:t>
            </a:r>
            <a:endParaRPr sz="1200"/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 sz="1200"/>
              <a:t>Outdated Data</a:t>
            </a:r>
            <a:endParaRPr sz="1200"/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 sz="1200"/>
              <a:t>Inability to Pull Data from One System for Potential Opportunities</a:t>
            </a:r>
            <a:endParaRPr sz="1200"/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 sz="1200"/>
              <a:t>Lackluster Cross-Selling or Upselling to Your Current Client Base</a:t>
            </a:r>
            <a:endParaRPr sz="1200"/>
          </a:p>
        </p:txBody>
      </p:sp>
      <p:sp>
        <p:nvSpPr>
          <p:cNvPr id="608" name="Google Shape;608;p62"/>
          <p:cNvSpPr txBox="1">
            <a:spLocks noGrp="1"/>
          </p:cNvSpPr>
          <p:nvPr>
            <p:ph type="body" idx="2"/>
          </p:nvPr>
        </p:nvSpPr>
        <p:spPr>
          <a:xfrm>
            <a:off x="4643602" y="2078875"/>
            <a:ext cx="3774300" cy="28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 sz="1200"/>
              <a:t>Lack of Visibility into Key KPIs</a:t>
            </a:r>
            <a:endParaRPr sz="1200"/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 sz="1200"/>
              <a:t>Speed to Market</a:t>
            </a:r>
            <a:endParaRPr sz="1200"/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 sz="1200"/>
              <a:t>Inability to Accurately Track Performance and ROI </a:t>
            </a:r>
            <a:endParaRPr sz="1200"/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 sz="1200"/>
              <a:t>Struggling to Meet Budgetary Goals</a:t>
            </a:r>
            <a:endParaRPr sz="1200"/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 sz="1200"/>
              <a:t>Lack of Results</a:t>
            </a:r>
            <a:endParaRPr sz="1200"/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 sz="1200"/>
              <a:t>Challenges Responding to Ever-Changing Market Conditions</a:t>
            </a:r>
            <a:endParaRPr sz="1200"/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 sz="1200"/>
              <a:t>Underperforming Teams</a:t>
            </a:r>
            <a:endParaRPr sz="1200"/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 sz="1200"/>
              <a:t>Staffing Issues</a:t>
            </a:r>
            <a:endParaRPr sz="1200"/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 sz="1200"/>
              <a:t>Lack of Processes</a:t>
            </a:r>
            <a:endParaRPr sz="15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63"/>
          <p:cNvSpPr txBox="1">
            <a:spLocks noGrp="1"/>
          </p:cNvSpPr>
          <p:nvPr>
            <p:ph type="title"/>
          </p:nvPr>
        </p:nvSpPr>
        <p:spPr>
          <a:xfrm>
            <a:off x="729450" y="996875"/>
            <a:ext cx="4010100" cy="1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/>
              <a:t>Interested in learning more?</a:t>
            </a:r>
            <a:endParaRPr sz="3600"/>
          </a:p>
        </p:txBody>
      </p:sp>
      <p:sp>
        <p:nvSpPr>
          <p:cNvPr id="614" name="Google Shape;614;p63"/>
          <p:cNvSpPr txBox="1">
            <a:spLocks noGrp="1"/>
          </p:cNvSpPr>
          <p:nvPr>
            <p:ph type="body" idx="1"/>
          </p:nvPr>
        </p:nvSpPr>
        <p:spPr>
          <a:xfrm>
            <a:off x="729450" y="2647423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Complimentary 30 Minute Consultation with Shawn 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5 Free 30-Day Assessments for First 5 to Sign Up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Free access to Quantum Academy through September of 2024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64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/>
              <a:t>Thank you.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4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94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Our Process</a:t>
            </a:r>
            <a:endParaRPr sz="1000"/>
          </a:p>
        </p:txBody>
      </p:sp>
      <p:pic>
        <p:nvPicPr>
          <p:cNvPr id="315" name="Google Shape;315;p24" descr="shutterstock_227447065.jpg"/>
          <p:cNvPicPr preferRelativeResize="0"/>
          <p:nvPr/>
        </p:nvPicPr>
        <p:blipFill rotWithShape="1">
          <a:blip r:embed="rId3">
            <a:alphaModFix/>
          </a:blip>
          <a:srcRect t="11982" b="11982"/>
          <a:stretch/>
        </p:blipFill>
        <p:spPr>
          <a:xfrm>
            <a:off x="830400" y="2091180"/>
            <a:ext cx="2501199" cy="1267837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24"/>
          <p:cNvSpPr txBox="1"/>
          <p:nvPr/>
        </p:nvSpPr>
        <p:spPr>
          <a:xfrm>
            <a:off x="862816" y="2418212"/>
            <a:ext cx="586500" cy="9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000">
                <a:solidFill>
                  <a:srgbClr val="FFFFFF"/>
                </a:solidFill>
                <a:latin typeface="Plus Jakarta Sans ExtraBold"/>
                <a:ea typeface="Plus Jakarta Sans ExtraBold"/>
                <a:cs typeface="Plus Jakarta Sans ExtraBold"/>
                <a:sym typeface="Plus Jakarta Sans ExtraBold"/>
              </a:rPr>
              <a:t>01 </a:t>
            </a:r>
            <a:endParaRPr sz="3000">
              <a:solidFill>
                <a:srgbClr val="FFFFFF"/>
              </a:solidFill>
              <a:latin typeface="Plus Jakarta Sans ExtraBold"/>
              <a:ea typeface="Plus Jakarta Sans ExtraBold"/>
              <a:cs typeface="Plus Jakarta Sans ExtraBold"/>
              <a:sym typeface="Plus Jakarta Sans ExtraBold"/>
            </a:endParaRPr>
          </a:p>
        </p:txBody>
      </p:sp>
      <p:grpSp>
        <p:nvGrpSpPr>
          <p:cNvPr id="317" name="Google Shape;317;p24"/>
          <p:cNvGrpSpPr/>
          <p:nvPr/>
        </p:nvGrpSpPr>
        <p:grpSpPr>
          <a:xfrm>
            <a:off x="830400" y="3274596"/>
            <a:ext cx="2501700" cy="1353953"/>
            <a:chOff x="830400" y="3274596"/>
            <a:chExt cx="2501700" cy="1353953"/>
          </a:xfrm>
        </p:grpSpPr>
        <p:sp>
          <p:nvSpPr>
            <p:cNvPr id="318" name="Google Shape;318;p24"/>
            <p:cNvSpPr/>
            <p:nvPr/>
          </p:nvSpPr>
          <p:spPr>
            <a:xfrm>
              <a:off x="830400" y="3360750"/>
              <a:ext cx="2501700" cy="1267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4"/>
            <p:cNvSpPr/>
            <p:nvPr/>
          </p:nvSpPr>
          <p:spPr>
            <a:xfrm>
              <a:off x="1059092" y="3274596"/>
              <a:ext cx="219600" cy="93600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0" name="Google Shape;320;p24"/>
          <p:cNvSpPr txBox="1">
            <a:spLocks noGrp="1"/>
          </p:cNvSpPr>
          <p:nvPr>
            <p:ph type="title"/>
          </p:nvPr>
        </p:nvSpPr>
        <p:spPr>
          <a:xfrm>
            <a:off x="967528" y="3560792"/>
            <a:ext cx="2238300" cy="43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Systemize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21" name="Google Shape;321;p24"/>
          <p:cNvSpPr txBox="1">
            <a:spLocks noGrp="1"/>
          </p:cNvSpPr>
          <p:nvPr>
            <p:ph type="body" idx="4294967295"/>
          </p:nvPr>
        </p:nvSpPr>
        <p:spPr>
          <a:xfrm>
            <a:off x="967528" y="3885655"/>
            <a:ext cx="22383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000"/>
              <a:t>Centralized Data Hub with Full Tech Stack Integration</a:t>
            </a:r>
            <a:endParaRPr sz="1000"/>
          </a:p>
        </p:txBody>
      </p:sp>
      <p:pic>
        <p:nvPicPr>
          <p:cNvPr id="322" name="Google Shape;322;p24"/>
          <p:cNvPicPr preferRelativeResize="0"/>
          <p:nvPr/>
        </p:nvPicPr>
        <p:blipFill rotWithShape="1">
          <a:blip r:embed="rId4">
            <a:alphaModFix/>
          </a:blip>
          <a:srcRect t="11925" b="11925"/>
          <a:stretch/>
        </p:blipFill>
        <p:spPr>
          <a:xfrm>
            <a:off x="3332867" y="3359013"/>
            <a:ext cx="2501197" cy="1267831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24"/>
          <p:cNvSpPr txBox="1"/>
          <p:nvPr/>
        </p:nvSpPr>
        <p:spPr>
          <a:xfrm>
            <a:off x="3389243" y="3563077"/>
            <a:ext cx="586500" cy="9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000">
                <a:solidFill>
                  <a:srgbClr val="FFFFFF"/>
                </a:solidFill>
                <a:latin typeface="Plus Jakarta Sans ExtraBold"/>
                <a:ea typeface="Plus Jakarta Sans ExtraBold"/>
                <a:cs typeface="Plus Jakarta Sans ExtraBold"/>
                <a:sym typeface="Plus Jakarta Sans ExtraBold"/>
              </a:rPr>
              <a:t>02 </a:t>
            </a:r>
            <a:endParaRPr sz="3000">
              <a:solidFill>
                <a:srgbClr val="FFFFFF"/>
              </a:solidFill>
              <a:latin typeface="Plus Jakarta Sans ExtraBold"/>
              <a:ea typeface="Plus Jakarta Sans ExtraBold"/>
              <a:cs typeface="Plus Jakarta Sans ExtraBold"/>
              <a:sym typeface="Plus Jakarta Sans ExtraBold"/>
            </a:endParaRPr>
          </a:p>
        </p:txBody>
      </p:sp>
      <p:grpSp>
        <p:nvGrpSpPr>
          <p:cNvPr id="324" name="Google Shape;324;p24"/>
          <p:cNvGrpSpPr/>
          <p:nvPr/>
        </p:nvGrpSpPr>
        <p:grpSpPr>
          <a:xfrm rot="10800000" flipH="1">
            <a:off x="3332867" y="2091171"/>
            <a:ext cx="2501700" cy="1353953"/>
            <a:chOff x="830400" y="3274596"/>
            <a:chExt cx="2501700" cy="1353953"/>
          </a:xfrm>
        </p:grpSpPr>
        <p:sp>
          <p:nvSpPr>
            <p:cNvPr id="325" name="Google Shape;325;p24"/>
            <p:cNvSpPr/>
            <p:nvPr/>
          </p:nvSpPr>
          <p:spPr>
            <a:xfrm>
              <a:off x="830400" y="3360750"/>
              <a:ext cx="2501700" cy="1267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4"/>
            <p:cNvSpPr/>
            <p:nvPr/>
          </p:nvSpPr>
          <p:spPr>
            <a:xfrm>
              <a:off x="1059092" y="3274596"/>
              <a:ext cx="219600" cy="93600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7" name="Google Shape;327;p24"/>
          <p:cNvSpPr txBox="1">
            <a:spLocks noGrp="1"/>
          </p:cNvSpPr>
          <p:nvPr>
            <p:ph type="title"/>
          </p:nvPr>
        </p:nvSpPr>
        <p:spPr>
          <a:xfrm>
            <a:off x="3464303" y="2281556"/>
            <a:ext cx="2238300" cy="43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Optimize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28" name="Google Shape;328;p24"/>
          <p:cNvSpPr txBox="1">
            <a:spLocks noGrp="1"/>
          </p:cNvSpPr>
          <p:nvPr>
            <p:ph type="body" idx="4294967295"/>
          </p:nvPr>
        </p:nvSpPr>
        <p:spPr>
          <a:xfrm>
            <a:off x="3464303" y="2606419"/>
            <a:ext cx="22383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000"/>
              <a:t>Clean Data, Ample Data, Segmented Data, High-Performing Tools</a:t>
            </a:r>
            <a:endParaRPr sz="1000"/>
          </a:p>
        </p:txBody>
      </p:sp>
      <p:pic>
        <p:nvPicPr>
          <p:cNvPr id="329" name="Google Shape;329;p24" descr="shutterstock_512483578.jpg"/>
          <p:cNvPicPr preferRelativeResize="0"/>
          <p:nvPr/>
        </p:nvPicPr>
        <p:blipFill rotWithShape="1">
          <a:blip r:embed="rId5">
            <a:alphaModFix/>
          </a:blip>
          <a:srcRect t="11982" b="11982"/>
          <a:stretch/>
        </p:blipFill>
        <p:spPr>
          <a:xfrm>
            <a:off x="5832591" y="2091175"/>
            <a:ext cx="2501198" cy="126784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24"/>
          <p:cNvSpPr txBox="1"/>
          <p:nvPr/>
        </p:nvSpPr>
        <p:spPr>
          <a:xfrm>
            <a:off x="5856250" y="2418200"/>
            <a:ext cx="586500" cy="9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000">
                <a:solidFill>
                  <a:srgbClr val="FFFFFF"/>
                </a:solidFill>
                <a:latin typeface="Plus Jakarta Sans ExtraBold"/>
                <a:ea typeface="Plus Jakarta Sans ExtraBold"/>
                <a:cs typeface="Plus Jakarta Sans ExtraBold"/>
                <a:sym typeface="Plus Jakarta Sans ExtraBold"/>
              </a:rPr>
              <a:t>03 </a:t>
            </a:r>
            <a:endParaRPr sz="3000">
              <a:solidFill>
                <a:srgbClr val="FFFFFF"/>
              </a:solidFill>
              <a:latin typeface="Plus Jakarta Sans ExtraBold"/>
              <a:ea typeface="Plus Jakarta Sans ExtraBold"/>
              <a:cs typeface="Plus Jakarta Sans ExtraBold"/>
              <a:sym typeface="Plus Jakarta Sans ExtraBold"/>
            </a:endParaRPr>
          </a:p>
        </p:txBody>
      </p:sp>
      <p:grpSp>
        <p:nvGrpSpPr>
          <p:cNvPr id="331" name="Google Shape;331;p24"/>
          <p:cNvGrpSpPr/>
          <p:nvPr/>
        </p:nvGrpSpPr>
        <p:grpSpPr>
          <a:xfrm>
            <a:off x="5832591" y="3274596"/>
            <a:ext cx="2501700" cy="1353953"/>
            <a:chOff x="830400" y="3274596"/>
            <a:chExt cx="2501700" cy="1353953"/>
          </a:xfrm>
        </p:grpSpPr>
        <p:sp>
          <p:nvSpPr>
            <p:cNvPr id="332" name="Google Shape;332;p24"/>
            <p:cNvSpPr/>
            <p:nvPr/>
          </p:nvSpPr>
          <p:spPr>
            <a:xfrm>
              <a:off x="830400" y="3360750"/>
              <a:ext cx="2501700" cy="1267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4"/>
            <p:cNvSpPr/>
            <p:nvPr/>
          </p:nvSpPr>
          <p:spPr>
            <a:xfrm>
              <a:off x="1059092" y="3274596"/>
              <a:ext cx="219600" cy="93600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4" name="Google Shape;334;p24"/>
          <p:cNvSpPr txBox="1">
            <a:spLocks noGrp="1"/>
          </p:cNvSpPr>
          <p:nvPr>
            <p:ph type="title"/>
          </p:nvPr>
        </p:nvSpPr>
        <p:spPr>
          <a:xfrm>
            <a:off x="5960978" y="3560792"/>
            <a:ext cx="2238300" cy="43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Automate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35" name="Google Shape;335;p24"/>
          <p:cNvSpPr txBox="1">
            <a:spLocks noGrp="1"/>
          </p:cNvSpPr>
          <p:nvPr>
            <p:ph type="body" idx="4294967295"/>
          </p:nvPr>
        </p:nvSpPr>
        <p:spPr>
          <a:xfrm>
            <a:off x="5960978" y="3885655"/>
            <a:ext cx="2238300" cy="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000"/>
              <a:t>Technology Does the Heavy Lifting and Repeatable Tasks</a:t>
            </a:r>
            <a:endParaRPr sz="1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23"/>
          <p:cNvPicPr preferRelativeResize="0"/>
          <p:nvPr/>
        </p:nvPicPr>
        <p:blipFill rotWithShape="1">
          <a:blip r:embed="rId3">
            <a:alphaModFix/>
          </a:blip>
          <a:srcRect r="1729"/>
          <a:stretch/>
        </p:blipFill>
        <p:spPr>
          <a:xfrm>
            <a:off x="4391825" y="590875"/>
            <a:ext cx="3350602" cy="4242401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23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Foundation</a:t>
            </a:r>
            <a:endParaRPr/>
          </a:p>
        </p:txBody>
      </p:sp>
      <p:sp>
        <p:nvSpPr>
          <p:cNvPr id="309" name="Google Shape;309;p23"/>
          <p:cNvSpPr txBox="1">
            <a:spLocks noGrp="1"/>
          </p:cNvSpPr>
          <p:nvPr>
            <p:ph type="body" idx="1"/>
          </p:nvPr>
        </p:nvSpPr>
        <p:spPr>
          <a:xfrm>
            <a:off x="721225" y="2131525"/>
            <a:ext cx="3300900" cy="30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5 key components of the Quantum Growth Model, layered with AI and automation technology, create maximum sales velocity to effectively grow your revenue.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72B2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/>
              <a:t>Target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/>
              <a:t>Attract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/>
              <a:t>Nurture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/>
              <a:t>Convert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/>
              <a:t>WOW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2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010100" cy="35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Meetings</a:t>
            </a:r>
            <a:endParaRPr sz="1200"/>
          </a:p>
        </p:txBody>
      </p:sp>
      <p:sp>
        <p:nvSpPr>
          <p:cNvPr id="302" name="Google Shape;302;p22"/>
          <p:cNvSpPr txBox="1">
            <a:spLocks noGrp="1"/>
          </p:cNvSpPr>
          <p:nvPr>
            <p:ph type="body" idx="4294967295"/>
          </p:nvPr>
        </p:nvSpPr>
        <p:spPr>
          <a:xfrm>
            <a:off x="729450" y="1749350"/>
            <a:ext cx="7010100" cy="26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000">
                <a:solidFill>
                  <a:srgbClr val="FFFFFF"/>
                </a:solidFill>
              </a:rPr>
              <a:t>How many of you would like to </a:t>
            </a:r>
            <a:r>
              <a:rPr lang="en-GB" sz="3000">
                <a:solidFill>
                  <a:schemeClr val="accent4"/>
                </a:solidFill>
              </a:rPr>
              <a:t>double the number</a:t>
            </a:r>
            <a:r>
              <a:rPr lang="en-GB" sz="3000">
                <a:solidFill>
                  <a:srgbClr val="FFFFFF"/>
                </a:solidFill>
              </a:rPr>
              <a:t> of net new appointments for your team in the next 90 Days?</a:t>
            </a:r>
            <a:endParaRPr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6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Key Components to Grow the Number of Sales Meetings</a:t>
            </a:r>
            <a:endParaRPr/>
          </a:p>
        </p:txBody>
      </p:sp>
      <p:sp>
        <p:nvSpPr>
          <p:cNvPr id="355" name="Google Shape;355;p26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High-Performance Sales Process to Book More Meetings</a:t>
            </a:r>
            <a:endParaRPr/>
          </a:p>
        </p:txBody>
      </p:sp>
      <p:sp>
        <p:nvSpPr>
          <p:cNvPr id="356" name="Google Shape;356;p26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Systemized Approach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Centralized Hub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Integrated Tech Stack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Data, Including Data Enrichment and List Building Source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Automated and Segmented Lists to Leverage Data at Scale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Coordinated Sales and Marketing Campaigns and Efforts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Dedicated Callers (SDRs or Established, Non-Negotiable Blitz Time) 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dirty="0"/>
              <a:t>Power </a:t>
            </a:r>
            <a:r>
              <a:rPr lang="en-GB" dirty="0" err="1"/>
              <a:t>Dialer</a:t>
            </a:r>
            <a:endParaRPr lang="en-GB" dirty="0"/>
          </a:p>
          <a:p>
            <a:pPr marL="146050" lvl="0" indent="0" algn="l" rtl="0">
              <a:spcBef>
                <a:spcPts val="0"/>
              </a:spcBef>
              <a:spcAft>
                <a:spcPts val="0"/>
              </a:spcAft>
              <a:buSzPts val="1300"/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4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RevGen Process</a:t>
            </a:r>
            <a:endParaRPr/>
          </a:p>
        </p:txBody>
      </p:sp>
      <p:sp>
        <p:nvSpPr>
          <p:cNvPr id="519" name="Google Shape;519;p49"/>
          <p:cNvSpPr txBox="1">
            <a:spLocks noGrp="1"/>
          </p:cNvSpPr>
          <p:nvPr>
            <p:ph type="subTitle" idx="1"/>
          </p:nvPr>
        </p:nvSpPr>
        <p:spPr>
          <a:xfrm>
            <a:off x="730000" y="2223650"/>
            <a:ext cx="3300900" cy="15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 sz="1300"/>
              <a:t>Have you mapped out your RevGen processes?</a:t>
            </a:r>
            <a:endParaRPr sz="1300"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 sz="1300"/>
              <a:t>Do you know what happens at each stage of the buyer’s journey?</a:t>
            </a:r>
            <a:endParaRPr sz="1300"/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 sz="1300"/>
              <a:t>Are these steps automated?</a:t>
            </a:r>
            <a:endParaRPr sz="13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20" name="Google Shape;520;p49"/>
          <p:cNvPicPr preferRelativeResize="0"/>
          <p:nvPr/>
        </p:nvPicPr>
        <p:blipFill rotWithShape="1">
          <a:blip r:embed="rId3">
            <a:alphaModFix/>
          </a:blip>
          <a:srcRect l="18480" r="18487"/>
          <a:stretch/>
        </p:blipFill>
        <p:spPr>
          <a:xfrm>
            <a:off x="5121950" y="1049025"/>
            <a:ext cx="3091726" cy="367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Quantum">
  <a:themeElements>
    <a:clrScheme name="Streamline">
      <a:dk1>
        <a:srgbClr val="0F0F0F"/>
      </a:dk1>
      <a:lt1>
        <a:srgbClr val="FFFFFF"/>
      </a:lt1>
      <a:dk2>
        <a:srgbClr val="003262"/>
      </a:dk2>
      <a:lt2>
        <a:srgbClr val="E9EDEE"/>
      </a:lt2>
      <a:accent1>
        <a:srgbClr val="595959"/>
      </a:accent1>
      <a:accent2>
        <a:srgbClr val="6AA4C8"/>
      </a:accent2>
      <a:accent3>
        <a:srgbClr val="BC9B6A"/>
      </a:accent3>
      <a:accent4>
        <a:srgbClr val="FDB515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2070</Words>
  <Application>Microsoft Office PowerPoint</Application>
  <PresentationFormat>On-screen Show (16:9)</PresentationFormat>
  <Paragraphs>417</Paragraphs>
  <Slides>49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Plus Jakarta Sans</vt:lpstr>
      <vt:lpstr>Lexend</vt:lpstr>
      <vt:lpstr>Lexend Light</vt:lpstr>
      <vt:lpstr>Arial</vt:lpstr>
      <vt:lpstr>Plus Jakarta Sans ExtraBold</vt:lpstr>
      <vt:lpstr>Lato</vt:lpstr>
      <vt:lpstr>Quantum</vt:lpstr>
      <vt:lpstr>How to Double Your Meetings in the Next 90 Days:  The Quantum Growth Model  </vt:lpstr>
      <vt:lpstr>TOC: Day 1</vt:lpstr>
      <vt:lpstr>Shawn Peterson</vt:lpstr>
      <vt:lpstr>About Quantum</vt:lpstr>
      <vt:lpstr>Our Process</vt:lpstr>
      <vt:lpstr>The Foundation</vt:lpstr>
      <vt:lpstr>Meetings</vt:lpstr>
      <vt:lpstr>Key Components to Grow the Number of Sales Meetings</vt:lpstr>
      <vt:lpstr>RevGen Process</vt:lpstr>
      <vt:lpstr>PowerPoint Presentation</vt:lpstr>
      <vt:lpstr>#1 Target </vt:lpstr>
      <vt:lpstr>Target Audience</vt:lpstr>
      <vt:lpstr>Ideal Client Profile (ICP)</vt:lpstr>
      <vt:lpstr>Buyer Personas</vt:lpstr>
      <vt:lpstr>Most Important Data Points</vt:lpstr>
      <vt:lpstr>Leverage Data to Generate Potential Leads</vt:lpstr>
      <vt:lpstr>AI Can Augment Decision-Making</vt:lpstr>
      <vt:lpstr>Free Billboard Space</vt:lpstr>
      <vt:lpstr>#2 Attract</vt:lpstr>
      <vt:lpstr>Multiple Touchpoints</vt:lpstr>
      <vt:lpstr>Priority List Examples</vt:lpstr>
      <vt:lpstr>Sales Appointments</vt:lpstr>
      <vt:lpstr>Methods</vt:lpstr>
      <vt:lpstr>How Quantum Sets Meetings</vt:lpstr>
      <vt:lpstr>Lead Gen with SDRs, Automated Enriched Lists, and Power Dialers</vt:lpstr>
      <vt:lpstr>Cost per Meeting</vt:lpstr>
      <vt:lpstr>Accelerated Outbound Motion</vt:lpstr>
      <vt:lpstr>PowerPoint Presentation</vt:lpstr>
      <vt:lpstr>Essential Elements for Lead Gen Success</vt:lpstr>
      <vt:lpstr>List Performance</vt:lpstr>
      <vt:lpstr>Message: Screenplay</vt:lpstr>
      <vt:lpstr>Rep Performance</vt:lpstr>
      <vt:lpstr>Live Demos </vt:lpstr>
      <vt:lpstr>#3 Nurture</vt:lpstr>
      <vt:lpstr>Right Message Right Time Right Audience</vt:lpstr>
      <vt:lpstr>PowerPoint Presentation</vt:lpstr>
      <vt:lpstr>Lists for Business Development</vt:lpstr>
      <vt:lpstr>Trigger Events &amp; Automation</vt:lpstr>
      <vt:lpstr>#4 Convert</vt:lpstr>
      <vt:lpstr>Pipeline Management</vt:lpstr>
      <vt:lpstr>Lists to Close More Deals</vt:lpstr>
      <vt:lpstr>#5 WOW</vt:lpstr>
      <vt:lpstr>Client Retention</vt:lpstr>
      <vt:lpstr>QBR Automation &amp; Systemization</vt:lpstr>
      <vt:lpstr>Client Success Strategies for Existing Customers</vt:lpstr>
      <vt:lpstr>Free  Resources: </vt:lpstr>
      <vt:lpstr>Things Quantum Can Help You With:</vt:lpstr>
      <vt:lpstr>Interested in learning more?</vt:lpstr>
      <vt:lpstr>Thank you.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Heidi Beye</dc:creator>
  <cp:lastModifiedBy>Client Success</cp:lastModifiedBy>
  <cp:revision>9</cp:revision>
  <dcterms:modified xsi:type="dcterms:W3CDTF">2024-06-16T01:47:06Z</dcterms:modified>
</cp:coreProperties>
</file>